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b32e7d16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b32e7d16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b32e7d1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b32e7d1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b32e7d16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b32e7d16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8b32e7d16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b32e7d16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8b32e7d16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b32e7d16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b32e7d16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b32e7d16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8b32e7d160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b32e7d16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8b32e7d160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b32e7d160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b32e7d16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b32e7d16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b32e7d160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b32e7d16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b32e7d16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b32e7d16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d6849a1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d6849a1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d6849a16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d6849a16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d6849a16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d6849a16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8d6849a16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d6849a16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8d6849a16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d6849a16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b32e7d16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b32e7d16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8d6849a16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d6849a16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8d6849a16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d6849a16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8d6849a16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d6849a16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d6849a16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d6849a16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2431e44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2431e44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b32e7d16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b32e7d16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b32e7d16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b32e7d16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b32e7d1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b32e7d1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b32e7d16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b32e7d16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b32e7d16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b32e7d16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b32e7d16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b32e7d16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en.wikipedia.org/wiki/Differential_association"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 Introduction to Criminology</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Day 1: Intro and Micro-Level Theories</a:t>
            </a:r>
            <a:endParaRPr/>
          </a:p>
        </p:txBody>
      </p:sp>
      <p:sp>
        <p:nvSpPr>
          <p:cNvPr id="87" name="Google Shape;87;p13"/>
          <p:cNvSpPr txBox="1"/>
          <p:nvPr/>
        </p:nvSpPr>
        <p:spPr>
          <a:xfrm>
            <a:off x="649950" y="3406575"/>
            <a:ext cx="6454500" cy="7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Poll Question: Have you heard of criminology before signing up for this course? (Use Yes/No in the participants window)</a:t>
            </a:r>
            <a:endParaRPr>
              <a:solidFill>
                <a:srgbClr val="FFFFFF"/>
              </a:solidFill>
              <a:latin typeface="Roboto"/>
              <a:ea typeface="Roboto"/>
              <a:cs typeface="Roboto"/>
              <a:sym typeface="Roboto"/>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Micro-Level Theories</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 Choice Theory</a:t>
            </a:r>
            <a:endParaRPr/>
          </a:p>
        </p:txBody>
      </p:sp>
      <p:sp>
        <p:nvSpPr>
          <p:cNvPr id="148" name="Google Shape;148;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Let’s consider the benefits and downsides of robbing a bank…</a:t>
            </a:r>
            <a:endParaRPr/>
          </a:p>
          <a:p>
            <a:pPr indent="-342900" lvl="0" marL="457200" rtl="0" algn="l">
              <a:spcBef>
                <a:spcPts val="0"/>
              </a:spcBef>
              <a:spcAft>
                <a:spcPts val="0"/>
              </a:spcAft>
              <a:buSzPts val="1800"/>
              <a:buChar char="●"/>
            </a:pPr>
            <a:r>
              <a:rPr lang="en"/>
              <a:t>What are some of the benefits? (Type in the chat)</a:t>
            </a:r>
            <a:endParaRPr/>
          </a:p>
          <a:p>
            <a:pPr indent="-317500" lvl="1" marL="914400" rtl="0" algn="l">
              <a:spcBef>
                <a:spcPts val="0"/>
              </a:spcBef>
              <a:spcAft>
                <a:spcPts val="0"/>
              </a:spcAft>
              <a:buSzPts val="1400"/>
              <a:buChar char="○"/>
            </a:pPr>
            <a:r>
              <a:rPr lang="en"/>
              <a:t>Quick money</a:t>
            </a:r>
            <a:endParaRPr/>
          </a:p>
          <a:p>
            <a:pPr indent="-317500" lvl="1" marL="914400" rtl="0" algn="l">
              <a:spcBef>
                <a:spcPts val="0"/>
              </a:spcBef>
              <a:spcAft>
                <a:spcPts val="0"/>
              </a:spcAft>
              <a:buSzPts val="1400"/>
              <a:buChar char="○"/>
            </a:pPr>
            <a:r>
              <a:rPr lang="en"/>
              <a:t>Thrill</a:t>
            </a:r>
            <a:endParaRPr/>
          </a:p>
          <a:p>
            <a:pPr indent="-317500" lvl="1" marL="914400" rtl="0" algn="l">
              <a:spcBef>
                <a:spcPts val="0"/>
              </a:spcBef>
              <a:spcAft>
                <a:spcPts val="0"/>
              </a:spcAft>
              <a:buSzPts val="1400"/>
              <a:buChar char="○"/>
            </a:pPr>
            <a:r>
              <a:rPr lang="en"/>
              <a:t>Something to brag about</a:t>
            </a:r>
            <a:endParaRPr/>
          </a:p>
          <a:p>
            <a:pPr indent="-342900" lvl="0" marL="457200" rtl="0" algn="l">
              <a:spcBef>
                <a:spcPts val="0"/>
              </a:spcBef>
              <a:spcAft>
                <a:spcPts val="0"/>
              </a:spcAft>
              <a:buSzPts val="1800"/>
              <a:buChar char="●"/>
            </a:pPr>
            <a:r>
              <a:rPr lang="en"/>
              <a:t>What are some of the downsides?</a:t>
            </a:r>
            <a:endParaRPr/>
          </a:p>
          <a:p>
            <a:pPr indent="-317500" lvl="1" marL="914400" rtl="0" algn="l">
              <a:spcBef>
                <a:spcPts val="0"/>
              </a:spcBef>
              <a:spcAft>
                <a:spcPts val="0"/>
              </a:spcAft>
              <a:buSzPts val="1400"/>
              <a:buChar char="○"/>
            </a:pPr>
            <a:r>
              <a:rPr lang="en"/>
              <a:t>Getting caught by police</a:t>
            </a:r>
            <a:endParaRPr/>
          </a:p>
          <a:p>
            <a:pPr indent="-317500" lvl="1" marL="914400" rtl="0" algn="l">
              <a:spcBef>
                <a:spcPts val="0"/>
              </a:spcBef>
              <a:spcAft>
                <a:spcPts val="0"/>
              </a:spcAft>
              <a:buSzPts val="1400"/>
              <a:buChar char="○"/>
            </a:pPr>
            <a:r>
              <a:rPr lang="en"/>
              <a:t>Criminal record</a:t>
            </a:r>
            <a:endParaRPr/>
          </a:p>
          <a:p>
            <a:pPr indent="-317500" lvl="1" marL="914400" rtl="0" algn="l">
              <a:spcBef>
                <a:spcPts val="0"/>
              </a:spcBef>
              <a:spcAft>
                <a:spcPts val="0"/>
              </a:spcAft>
              <a:buSzPts val="1400"/>
              <a:buChar char="○"/>
            </a:pPr>
            <a:r>
              <a:rPr lang="en"/>
              <a:t>Hurting other people</a:t>
            </a:r>
            <a:endParaRPr/>
          </a:p>
          <a:p>
            <a:pPr indent="-342900" lvl="0" marL="457200" rtl="0" algn="l">
              <a:spcBef>
                <a:spcPts val="0"/>
              </a:spcBef>
              <a:spcAft>
                <a:spcPts val="0"/>
              </a:spcAft>
              <a:buSzPts val="1800"/>
              <a:buChar char="●"/>
            </a:pPr>
            <a:r>
              <a:rPr lang="en"/>
              <a:t>If the benefits of undertaking deviant behavior outweigh the downsides, then the crime will be committed</a:t>
            </a:r>
            <a:endParaRPr/>
          </a:p>
        </p:txBody>
      </p:sp>
      <p:pic>
        <p:nvPicPr>
          <p:cNvPr id="149" name="Google Shape;149;p23"/>
          <p:cNvPicPr preferRelativeResize="0"/>
          <p:nvPr/>
        </p:nvPicPr>
        <p:blipFill>
          <a:blip r:embed="rId3">
            <a:alphaModFix/>
          </a:blip>
          <a:stretch>
            <a:fillRect/>
          </a:stretch>
        </p:blipFill>
        <p:spPr>
          <a:xfrm>
            <a:off x="6175000" y="1707200"/>
            <a:ext cx="2419350" cy="188595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10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1000"/>
                                        <p:tgtEl>
                                          <p:spTgt spid="1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Effect filter="fade" transition="in">
                                      <p:cBhvr>
                                        <p:cTn dur="1000"/>
                                        <p:tgtEl>
                                          <p:spTgt spid="1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animEffect filter="fade" transition="in">
                                      <p:cBhvr>
                                        <p:cTn dur="1000"/>
                                        <p:tgtEl>
                                          <p:spTgt spid="14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animEffect filter="fade" transition="in">
                                      <p:cBhvr>
                                        <p:cTn dur="1000"/>
                                        <p:tgtEl>
                                          <p:spTgt spid="14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9" st="9"/>
                                            </p:txEl>
                                          </p:spTgt>
                                        </p:tgtEl>
                                        <p:attrNameLst>
                                          <p:attrName>style.visibility</p:attrName>
                                        </p:attrNameLst>
                                      </p:cBhvr>
                                      <p:to>
                                        <p:strVal val="visible"/>
                                      </p:to>
                                    </p:set>
                                    <p:animEffect filter="fade" transition="in">
                                      <p:cBhvr>
                                        <p:cTn dur="1000"/>
                                        <p:tgtEl>
                                          <p:spTgt spid="14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 Choice Theory</a:t>
            </a:r>
            <a:endParaRPr/>
          </a:p>
        </p:txBody>
      </p:sp>
      <p:sp>
        <p:nvSpPr>
          <p:cNvPr id="155" name="Google Shape;155;p24"/>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Advantages</a:t>
            </a:r>
            <a:endParaRPr/>
          </a:p>
          <a:p>
            <a:pPr indent="-304800" lvl="1" marL="914400" rtl="0" algn="l">
              <a:spcBef>
                <a:spcPts val="0"/>
              </a:spcBef>
              <a:spcAft>
                <a:spcPts val="0"/>
              </a:spcAft>
              <a:buSzPts val="1200"/>
              <a:buChar char="○"/>
            </a:pPr>
            <a:r>
              <a:rPr lang="en"/>
              <a:t>Relatively intuitive and straightforward</a:t>
            </a:r>
            <a:endParaRPr/>
          </a:p>
          <a:p>
            <a:pPr indent="-304800" lvl="1" marL="914400" rtl="0" algn="l">
              <a:spcBef>
                <a:spcPts val="0"/>
              </a:spcBef>
              <a:spcAft>
                <a:spcPts val="0"/>
              </a:spcAft>
              <a:buSzPts val="1200"/>
              <a:buChar char="○"/>
            </a:pPr>
            <a:r>
              <a:rPr lang="en"/>
              <a:t>Easy to apply</a:t>
            </a:r>
            <a:endParaRPr/>
          </a:p>
          <a:p>
            <a:pPr indent="-304800" lvl="1" marL="914400" rtl="0" algn="l">
              <a:spcBef>
                <a:spcPts val="0"/>
              </a:spcBef>
              <a:spcAft>
                <a:spcPts val="0"/>
              </a:spcAft>
              <a:buSzPts val="1200"/>
              <a:buChar char="○"/>
            </a:pPr>
            <a:r>
              <a:rPr lang="en"/>
              <a:t>Similar line of logic found in economics, other areas of psychology, etc.</a:t>
            </a:r>
            <a:endParaRPr/>
          </a:p>
        </p:txBody>
      </p:sp>
      <p:sp>
        <p:nvSpPr>
          <p:cNvPr id="156" name="Google Shape;156;p24"/>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Disadvantages</a:t>
            </a:r>
            <a:endParaRPr/>
          </a:p>
          <a:p>
            <a:pPr indent="-304800" lvl="1" marL="914400" rtl="0" algn="l">
              <a:spcBef>
                <a:spcPts val="0"/>
              </a:spcBef>
              <a:spcAft>
                <a:spcPts val="0"/>
              </a:spcAft>
              <a:buSzPts val="1200"/>
              <a:buChar char="○"/>
            </a:pPr>
            <a:r>
              <a:rPr lang="en"/>
              <a:t>Assumption that everyone is rational…</a:t>
            </a:r>
            <a:endParaRPr/>
          </a:p>
          <a:p>
            <a:pPr indent="-304800" lvl="2" marL="1371600" rtl="0" algn="l">
              <a:spcBef>
                <a:spcPts val="0"/>
              </a:spcBef>
              <a:spcAft>
                <a:spcPts val="0"/>
              </a:spcAft>
              <a:buSzPts val="1200"/>
              <a:buChar char="■"/>
            </a:pPr>
            <a:r>
              <a:rPr lang="en"/>
              <a:t>Influence of alcohol or drugs?</a:t>
            </a:r>
            <a:endParaRPr/>
          </a:p>
          <a:p>
            <a:pPr indent="-304800" lvl="2" marL="1371600" rtl="0" algn="l">
              <a:spcBef>
                <a:spcPts val="0"/>
              </a:spcBef>
              <a:spcAft>
                <a:spcPts val="0"/>
              </a:spcAft>
              <a:buSzPts val="1200"/>
              <a:buChar char="■"/>
            </a:pPr>
            <a:r>
              <a:rPr lang="en"/>
              <a:t>Criminal behavior is stressful</a:t>
            </a:r>
            <a:endParaRPr/>
          </a:p>
          <a:p>
            <a:pPr indent="-304800" lvl="1" marL="914400" rtl="0" algn="l">
              <a:spcBef>
                <a:spcPts val="0"/>
              </a:spcBef>
              <a:spcAft>
                <a:spcPts val="0"/>
              </a:spcAft>
              <a:buSzPts val="1200"/>
              <a:buChar char="○"/>
            </a:pPr>
            <a:r>
              <a:rPr lang="en"/>
              <a:t>Benefits/Downsides hold different values between different people</a:t>
            </a:r>
            <a:endParaRPr/>
          </a:p>
          <a:p>
            <a:pPr indent="-304800" lvl="1" marL="914400" rtl="0" algn="l">
              <a:spcBef>
                <a:spcPts val="0"/>
              </a:spcBef>
              <a:spcAft>
                <a:spcPts val="0"/>
              </a:spcAft>
              <a:buSzPts val="1200"/>
              <a:buChar char="○"/>
            </a:pPr>
            <a:r>
              <a:rPr lang="en"/>
              <a:t>Limited information to make decisions</a:t>
            </a:r>
            <a:endParaRPr/>
          </a:p>
        </p:txBody>
      </p:sp>
      <p:pic>
        <p:nvPicPr>
          <p:cNvPr id="157" name="Google Shape;157;p24"/>
          <p:cNvPicPr preferRelativeResize="0"/>
          <p:nvPr/>
        </p:nvPicPr>
        <p:blipFill>
          <a:blip r:embed="rId3">
            <a:alphaModFix/>
          </a:blip>
          <a:stretch>
            <a:fillRect/>
          </a:stretch>
        </p:blipFill>
        <p:spPr>
          <a:xfrm>
            <a:off x="3262300" y="3078513"/>
            <a:ext cx="2619375" cy="174307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2</a:t>
            </a:r>
            <a:endParaRPr/>
          </a:p>
        </p:txBody>
      </p:sp>
      <p:sp>
        <p:nvSpPr>
          <p:cNvPr id="163" name="Google Shape;163;p2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try to rob a bank again. Under which conditions do you think a crime is most likely to occur (assume the only crime possible is robbing a bank)?</a:t>
            </a:r>
            <a:endParaRPr/>
          </a:p>
          <a:p>
            <a:pPr indent="-342900" lvl="0" marL="457200" rtl="0" algn="l">
              <a:spcBef>
                <a:spcPts val="1600"/>
              </a:spcBef>
              <a:spcAft>
                <a:spcPts val="0"/>
              </a:spcAft>
              <a:buSzPts val="1800"/>
              <a:buAutoNum type="alphaLcPeriod"/>
            </a:pPr>
            <a:r>
              <a:rPr lang="en"/>
              <a:t>A potential offender knows that there is no money to steal in the bank, but there is plenty of security</a:t>
            </a:r>
            <a:endParaRPr/>
          </a:p>
          <a:p>
            <a:pPr indent="-342900" lvl="0" marL="457200" rtl="0" algn="l">
              <a:spcBef>
                <a:spcPts val="0"/>
              </a:spcBef>
              <a:spcAft>
                <a:spcPts val="0"/>
              </a:spcAft>
              <a:buSzPts val="1800"/>
              <a:buAutoNum type="alphaLcPeriod"/>
            </a:pPr>
            <a:r>
              <a:rPr lang="en"/>
              <a:t>A regular person knows that there is $1 million to steal in the bank, and there is plenty of security</a:t>
            </a:r>
            <a:endParaRPr/>
          </a:p>
          <a:p>
            <a:pPr indent="-342900" lvl="0" marL="457200" rtl="0" algn="l">
              <a:spcBef>
                <a:spcPts val="0"/>
              </a:spcBef>
              <a:spcAft>
                <a:spcPts val="0"/>
              </a:spcAft>
              <a:buSzPts val="1800"/>
              <a:buAutoNum type="alphaLcPeriod"/>
            </a:pPr>
            <a:r>
              <a:rPr lang="en"/>
              <a:t>A potential offender knows that there is $1 million to steal in the bank, and there is no security</a:t>
            </a:r>
            <a:endParaRPr/>
          </a:p>
          <a:p>
            <a:pPr indent="-342900" lvl="0" marL="457200" rtl="0" algn="l">
              <a:spcBef>
                <a:spcPts val="0"/>
              </a:spcBef>
              <a:spcAft>
                <a:spcPts val="0"/>
              </a:spcAft>
              <a:buSzPts val="1800"/>
              <a:buAutoNum type="alphaLcPeriod"/>
            </a:pPr>
            <a:r>
              <a:rPr lang="en"/>
              <a:t>A potential offender knows that there is $1 million to steal in the bank, and there is plenty of security</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2 (answer)</a:t>
            </a:r>
            <a:endParaRPr/>
          </a:p>
        </p:txBody>
      </p:sp>
      <p:sp>
        <p:nvSpPr>
          <p:cNvPr id="169" name="Google Shape;169;p2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try to rob a bank again. Under which conditions do you think a crime is most likely to occur (assume the only crime possible is robbing a bank)?</a:t>
            </a:r>
            <a:endParaRPr/>
          </a:p>
          <a:p>
            <a:pPr indent="-342900" lvl="0" marL="457200" rtl="0" algn="l">
              <a:spcBef>
                <a:spcPts val="1600"/>
              </a:spcBef>
              <a:spcAft>
                <a:spcPts val="0"/>
              </a:spcAft>
              <a:buSzPts val="1800"/>
              <a:buAutoNum type="alphaLcPeriod"/>
            </a:pPr>
            <a:r>
              <a:rPr lang="en"/>
              <a:t>A potential offender knows that there is no money to steal in the bank, but there is plenty of security</a:t>
            </a:r>
            <a:endParaRPr/>
          </a:p>
          <a:p>
            <a:pPr indent="-342900" lvl="0" marL="457200" rtl="0" algn="l">
              <a:spcBef>
                <a:spcPts val="0"/>
              </a:spcBef>
              <a:spcAft>
                <a:spcPts val="0"/>
              </a:spcAft>
              <a:buSzPts val="1800"/>
              <a:buAutoNum type="alphaLcPeriod"/>
            </a:pPr>
            <a:r>
              <a:rPr lang="en"/>
              <a:t>A regular person knows that there is $1 million to steal in the bank, and there is plenty of security</a:t>
            </a:r>
            <a:endParaRPr/>
          </a:p>
          <a:p>
            <a:pPr indent="-342900" lvl="0" marL="457200" rtl="0" algn="l">
              <a:spcBef>
                <a:spcPts val="0"/>
              </a:spcBef>
              <a:spcAft>
                <a:spcPts val="0"/>
              </a:spcAft>
              <a:buSzPts val="1800"/>
              <a:buAutoNum type="alphaLcPeriod"/>
            </a:pPr>
            <a:r>
              <a:rPr b="1" lang="en"/>
              <a:t>A potential offender knows that there is $1 million to steal in the bank, and there is no security</a:t>
            </a:r>
            <a:endParaRPr b="1"/>
          </a:p>
          <a:p>
            <a:pPr indent="-342900" lvl="0" marL="457200" rtl="0" algn="l">
              <a:spcBef>
                <a:spcPts val="0"/>
              </a:spcBef>
              <a:spcAft>
                <a:spcPts val="0"/>
              </a:spcAft>
              <a:buSzPts val="1800"/>
              <a:buAutoNum type="alphaLcPeriod"/>
            </a:pPr>
            <a:r>
              <a:rPr lang="en"/>
              <a:t>A potential offender knows that there is $1 million to steal in the bank, and there is plenty of security</a:t>
            </a:r>
            <a:endParaRPr/>
          </a:p>
          <a:p>
            <a:pPr indent="0" lvl="0" marL="0" rtl="0" algn="l">
              <a:spcBef>
                <a:spcPts val="1600"/>
              </a:spcBef>
              <a:spcAft>
                <a:spcPts val="1600"/>
              </a:spcAft>
              <a:buNone/>
            </a:pPr>
            <a:r>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Routine Activities Theory</a:t>
            </a:r>
            <a:endParaRPr/>
          </a:p>
        </p:txBody>
      </p:sp>
      <p:sp>
        <p:nvSpPr>
          <p:cNvPr id="175" name="Google Shape;175;p2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are 3 parts to Routine Activities theory…</a:t>
            </a:r>
            <a:endParaRPr/>
          </a:p>
          <a:p>
            <a:pPr indent="-342900" lvl="0" marL="457200" rtl="0" algn="l">
              <a:spcBef>
                <a:spcPts val="0"/>
              </a:spcBef>
              <a:spcAft>
                <a:spcPts val="0"/>
              </a:spcAft>
              <a:buSzPts val="1800"/>
              <a:buChar char="●"/>
            </a:pPr>
            <a:r>
              <a:rPr lang="en"/>
              <a:t>Willing offender</a:t>
            </a:r>
            <a:endParaRPr/>
          </a:p>
          <a:p>
            <a:pPr indent="-317500" lvl="1" marL="914400" rtl="0" algn="l">
              <a:spcBef>
                <a:spcPts val="0"/>
              </a:spcBef>
              <a:spcAft>
                <a:spcPts val="0"/>
              </a:spcAft>
              <a:buSzPts val="1400"/>
              <a:buChar char="○"/>
            </a:pPr>
            <a:r>
              <a:rPr lang="en"/>
              <a:t>Absence of a willing offender means that nothing happens</a:t>
            </a:r>
            <a:endParaRPr/>
          </a:p>
          <a:p>
            <a:pPr indent="-342900" lvl="0" marL="457200" rtl="0" algn="l">
              <a:spcBef>
                <a:spcPts val="0"/>
              </a:spcBef>
              <a:spcAft>
                <a:spcPts val="0"/>
              </a:spcAft>
              <a:buSzPts val="1800"/>
              <a:buChar char="●"/>
            </a:pPr>
            <a:r>
              <a:rPr lang="en"/>
              <a:t>Suitable target</a:t>
            </a:r>
            <a:endParaRPr/>
          </a:p>
          <a:p>
            <a:pPr indent="-317500" lvl="1" marL="914400" rtl="0" algn="l">
              <a:spcBef>
                <a:spcPts val="0"/>
              </a:spcBef>
              <a:spcAft>
                <a:spcPts val="0"/>
              </a:spcAft>
              <a:buSzPts val="1400"/>
              <a:buChar char="○"/>
            </a:pPr>
            <a:r>
              <a:rPr lang="en"/>
              <a:t>Without a target/goal, there is no purpose in doing the crime</a:t>
            </a:r>
            <a:endParaRPr/>
          </a:p>
          <a:p>
            <a:pPr indent="-342900" lvl="0" marL="457200" rtl="0" algn="l">
              <a:spcBef>
                <a:spcPts val="0"/>
              </a:spcBef>
              <a:spcAft>
                <a:spcPts val="0"/>
              </a:spcAft>
              <a:buSzPts val="1800"/>
              <a:buChar char="●"/>
            </a:pPr>
            <a:r>
              <a:rPr lang="en"/>
              <a:t>Absence of a guardian</a:t>
            </a:r>
            <a:endParaRPr/>
          </a:p>
          <a:p>
            <a:pPr indent="-317500" lvl="1" marL="914400" rtl="0" algn="l">
              <a:spcBef>
                <a:spcPts val="0"/>
              </a:spcBef>
              <a:spcAft>
                <a:spcPts val="0"/>
              </a:spcAft>
              <a:buSzPts val="1400"/>
              <a:buChar char="○"/>
            </a:pPr>
            <a:r>
              <a:rPr lang="en"/>
              <a:t>Examples: Police officers, Security officers, security cameras, alarms, etc.</a:t>
            </a:r>
            <a:endParaRPr/>
          </a:p>
          <a:p>
            <a:pPr indent="-317500" lvl="1" marL="914400" rtl="0" algn="l">
              <a:spcBef>
                <a:spcPts val="0"/>
              </a:spcBef>
              <a:spcAft>
                <a:spcPts val="0"/>
              </a:spcAft>
              <a:buSzPts val="1400"/>
              <a:buChar char="○"/>
            </a:pPr>
            <a:r>
              <a:rPr lang="en"/>
              <a:t>Without a guardian, there is less resistance</a:t>
            </a:r>
            <a:endParaRPr/>
          </a:p>
          <a:p>
            <a:pPr indent="-342900" lvl="0" marL="457200" rtl="0" algn="l">
              <a:spcBef>
                <a:spcPts val="0"/>
              </a:spcBef>
              <a:spcAft>
                <a:spcPts val="0"/>
              </a:spcAft>
              <a:buSzPts val="1800"/>
              <a:buChar char="●"/>
            </a:pPr>
            <a:r>
              <a:rPr lang="en"/>
              <a:t>All 3 parts must be fulfilled for crime to occur (according to the theory)</a:t>
            </a:r>
            <a:endParaRPr/>
          </a:p>
        </p:txBody>
      </p:sp>
      <p:pic>
        <p:nvPicPr>
          <p:cNvPr id="176" name="Google Shape;176;p27"/>
          <p:cNvPicPr preferRelativeResize="0"/>
          <p:nvPr/>
        </p:nvPicPr>
        <p:blipFill>
          <a:blip r:embed="rId3">
            <a:alphaModFix/>
          </a:blip>
          <a:stretch>
            <a:fillRect/>
          </a:stretch>
        </p:blipFill>
        <p:spPr>
          <a:xfrm>
            <a:off x="6447588" y="648538"/>
            <a:ext cx="2143125" cy="21431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0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1000"/>
                                        <p:tgtEl>
                                          <p:spTgt spid="1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Effect filter="fade" transition="in">
                                      <p:cBhvr>
                                        <p:cTn dur="1000"/>
                                        <p:tgtEl>
                                          <p:spTgt spid="1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animEffect filter="fade" transition="in">
                                      <p:cBhvr>
                                        <p:cTn dur="1000"/>
                                        <p:tgtEl>
                                          <p:spTgt spid="1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animEffect filter="fade" transition="in">
                                      <p:cBhvr>
                                        <p:cTn dur="1000"/>
                                        <p:tgtEl>
                                          <p:spTgt spid="1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animEffect filter="fade" transition="in">
                                      <p:cBhvr>
                                        <p:cTn dur="1000"/>
                                        <p:tgtEl>
                                          <p:spTgt spid="1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animEffect filter="fade" transition="in">
                                      <p:cBhvr>
                                        <p:cTn dur="1000"/>
                                        <p:tgtEl>
                                          <p:spTgt spid="1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3</a:t>
            </a:r>
            <a:endParaRPr/>
          </a:p>
        </p:txBody>
      </p:sp>
      <p:sp>
        <p:nvSpPr>
          <p:cNvPr id="182" name="Google Shape;182;p2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666666"/>
                </a:solidFill>
              </a:rPr>
              <a:t>In the late 20th century, the number of TVs in American households has dramatically increased. What effect did the increase in number of TVs have on the crime rate for home burglaries? </a:t>
            </a:r>
            <a:endParaRPr sz="1900">
              <a:solidFill>
                <a:srgbClr val="666666"/>
              </a:solidFill>
            </a:endParaRPr>
          </a:p>
          <a:p>
            <a:pPr indent="-349250" lvl="0" marL="457200" rtl="0" algn="l">
              <a:spcBef>
                <a:spcPts val="1600"/>
              </a:spcBef>
              <a:spcAft>
                <a:spcPts val="0"/>
              </a:spcAft>
              <a:buClr>
                <a:srgbClr val="666666"/>
              </a:buClr>
              <a:buSzPts val="1900"/>
              <a:buAutoNum type="alphaLcPeriod"/>
            </a:pPr>
            <a:r>
              <a:rPr lang="en" sz="1900">
                <a:solidFill>
                  <a:srgbClr val="666666"/>
                </a:solidFill>
              </a:rPr>
              <a:t>The crime rate went up</a:t>
            </a:r>
            <a:endParaRPr sz="1900">
              <a:solidFill>
                <a:srgbClr val="666666"/>
              </a:solidFill>
            </a:endParaRPr>
          </a:p>
          <a:p>
            <a:pPr indent="-349250" lvl="0" marL="457200" rtl="0" algn="l">
              <a:spcBef>
                <a:spcPts val="0"/>
              </a:spcBef>
              <a:spcAft>
                <a:spcPts val="0"/>
              </a:spcAft>
              <a:buClr>
                <a:srgbClr val="666666"/>
              </a:buClr>
              <a:buSzPts val="1900"/>
              <a:buAutoNum type="alphaLcPeriod"/>
            </a:pPr>
            <a:r>
              <a:rPr lang="en" sz="1900">
                <a:solidFill>
                  <a:srgbClr val="666666"/>
                </a:solidFill>
              </a:rPr>
              <a:t>The crime rate went down</a:t>
            </a:r>
            <a:endParaRPr sz="1900">
              <a:solidFill>
                <a:srgbClr val="666666"/>
              </a:solidFill>
            </a:endParaRPr>
          </a:p>
          <a:p>
            <a:pPr indent="-349250" lvl="0" marL="457200" rtl="0" algn="l">
              <a:spcBef>
                <a:spcPts val="0"/>
              </a:spcBef>
              <a:spcAft>
                <a:spcPts val="0"/>
              </a:spcAft>
              <a:buClr>
                <a:srgbClr val="666666"/>
              </a:buClr>
              <a:buSzPts val="1900"/>
              <a:buAutoNum type="alphaLcPeriod"/>
            </a:pPr>
            <a:r>
              <a:rPr lang="en" sz="1900">
                <a:solidFill>
                  <a:srgbClr val="666666"/>
                </a:solidFill>
              </a:rPr>
              <a:t>The crime rate remained the same (only applies to home burglaries)</a:t>
            </a:r>
            <a:endParaRPr sz="1900">
              <a:solidFill>
                <a:srgbClr val="666666"/>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3 (answer)</a:t>
            </a:r>
            <a:endParaRPr/>
          </a:p>
        </p:txBody>
      </p:sp>
      <p:sp>
        <p:nvSpPr>
          <p:cNvPr id="188" name="Google Shape;188;p2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666666"/>
                </a:solidFill>
              </a:rPr>
              <a:t>In the late 20th century, the number of TVs in American households has dramatically increased. What effect did the increase in number of TVs have on the crime rate for home burglaries? </a:t>
            </a:r>
            <a:endParaRPr sz="1900">
              <a:solidFill>
                <a:srgbClr val="666666"/>
              </a:solidFill>
            </a:endParaRPr>
          </a:p>
          <a:p>
            <a:pPr indent="-349250" lvl="0" marL="457200" rtl="0" algn="l">
              <a:spcBef>
                <a:spcPts val="1600"/>
              </a:spcBef>
              <a:spcAft>
                <a:spcPts val="0"/>
              </a:spcAft>
              <a:buClr>
                <a:srgbClr val="666666"/>
              </a:buClr>
              <a:buSzPts val="1900"/>
              <a:buAutoNum type="alphaLcPeriod"/>
            </a:pPr>
            <a:r>
              <a:rPr b="1" lang="en" sz="1900">
                <a:solidFill>
                  <a:srgbClr val="666666"/>
                </a:solidFill>
              </a:rPr>
              <a:t>The crime rate went up</a:t>
            </a:r>
            <a:endParaRPr b="1" sz="1900">
              <a:solidFill>
                <a:srgbClr val="666666"/>
              </a:solidFill>
            </a:endParaRPr>
          </a:p>
          <a:p>
            <a:pPr indent="-349250" lvl="0" marL="457200" rtl="0" algn="l">
              <a:spcBef>
                <a:spcPts val="0"/>
              </a:spcBef>
              <a:spcAft>
                <a:spcPts val="0"/>
              </a:spcAft>
              <a:buClr>
                <a:srgbClr val="666666"/>
              </a:buClr>
              <a:buSzPts val="1900"/>
              <a:buAutoNum type="alphaLcPeriod"/>
            </a:pPr>
            <a:r>
              <a:rPr b="1" lang="en" sz="1900">
                <a:solidFill>
                  <a:srgbClr val="666666"/>
                </a:solidFill>
              </a:rPr>
              <a:t>The crime rate went down</a:t>
            </a:r>
            <a:endParaRPr b="1" sz="1900">
              <a:solidFill>
                <a:srgbClr val="666666"/>
              </a:solidFill>
            </a:endParaRPr>
          </a:p>
          <a:p>
            <a:pPr indent="-349250" lvl="0" marL="457200" rtl="0" algn="l">
              <a:spcBef>
                <a:spcPts val="0"/>
              </a:spcBef>
              <a:spcAft>
                <a:spcPts val="0"/>
              </a:spcAft>
              <a:buClr>
                <a:srgbClr val="666666"/>
              </a:buClr>
              <a:buSzPts val="1900"/>
              <a:buAutoNum type="alphaLcPeriod"/>
            </a:pPr>
            <a:r>
              <a:rPr lang="en" sz="1900">
                <a:solidFill>
                  <a:srgbClr val="666666"/>
                </a:solidFill>
              </a:rPr>
              <a:t>The crime rate remained the same (only applies to home burglaries)</a:t>
            </a:r>
            <a:endParaRPr sz="1900">
              <a:solidFill>
                <a:srgbClr val="666666"/>
              </a:solidFill>
            </a:endParaRPr>
          </a:p>
          <a:p>
            <a:pPr indent="0" lvl="0" marL="0" rtl="0" algn="l">
              <a:spcBef>
                <a:spcPts val="1600"/>
              </a:spcBef>
              <a:spcAft>
                <a:spcPts val="0"/>
              </a:spcAft>
              <a:buNone/>
            </a:pPr>
            <a:r>
              <a:rPr lang="en" sz="1900">
                <a:solidFill>
                  <a:srgbClr val="666666"/>
                </a:solidFill>
              </a:rPr>
              <a:t>Explanation: It depends on how you see it (both trends observed)</a:t>
            </a:r>
            <a:endParaRPr sz="1900">
              <a:solidFill>
                <a:srgbClr val="666666"/>
              </a:solidFill>
            </a:endParaRPr>
          </a:p>
          <a:p>
            <a:pPr indent="-349250" lvl="0" marL="457200" rtl="0" algn="l">
              <a:spcBef>
                <a:spcPts val="1600"/>
              </a:spcBef>
              <a:spcAft>
                <a:spcPts val="0"/>
              </a:spcAft>
              <a:buClr>
                <a:srgbClr val="666666"/>
              </a:buClr>
              <a:buSzPts val="1900"/>
              <a:buChar char="●"/>
            </a:pPr>
            <a:r>
              <a:rPr lang="en" sz="1900">
                <a:solidFill>
                  <a:srgbClr val="666666"/>
                </a:solidFill>
              </a:rPr>
              <a:t>More TVs → more targets</a:t>
            </a:r>
            <a:endParaRPr sz="1900">
              <a:solidFill>
                <a:srgbClr val="666666"/>
              </a:solidFill>
            </a:endParaRPr>
          </a:p>
          <a:p>
            <a:pPr indent="-349250" lvl="0" marL="457200" rtl="0" algn="l">
              <a:spcBef>
                <a:spcPts val="0"/>
              </a:spcBef>
              <a:spcAft>
                <a:spcPts val="0"/>
              </a:spcAft>
              <a:buClr>
                <a:srgbClr val="666666"/>
              </a:buClr>
              <a:buSzPts val="1900"/>
              <a:buChar char="●"/>
            </a:pPr>
            <a:r>
              <a:rPr lang="en" sz="1900">
                <a:solidFill>
                  <a:srgbClr val="666666"/>
                </a:solidFill>
              </a:rPr>
              <a:t>More TVs → people staying at home (guardian)</a:t>
            </a:r>
            <a:endParaRPr sz="1900">
              <a:solidFill>
                <a:srgbClr val="666666"/>
              </a:solidFill>
            </a:endParaRPr>
          </a:p>
          <a:p>
            <a:pPr indent="0" lvl="0" marL="0" rtl="0" algn="l">
              <a:spcBef>
                <a:spcPts val="1600"/>
              </a:spcBef>
              <a:spcAft>
                <a:spcPts val="1600"/>
              </a:spcAft>
              <a:buNone/>
            </a:pPr>
            <a:r>
              <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Property Crime Rate since 1960</a:t>
            </a:r>
            <a:endParaRPr/>
          </a:p>
        </p:txBody>
      </p:sp>
      <p:sp>
        <p:nvSpPr>
          <p:cNvPr id="194" name="Google Shape;194;p3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Higher crime rates in 80s</a:t>
            </a:r>
            <a:endParaRPr/>
          </a:p>
          <a:p>
            <a:pPr indent="-317500" lvl="1" marL="914400" rtl="0" algn="l">
              <a:spcBef>
                <a:spcPts val="0"/>
              </a:spcBef>
              <a:spcAft>
                <a:spcPts val="0"/>
              </a:spcAft>
              <a:buSzPts val="1400"/>
              <a:buChar char="○"/>
            </a:pPr>
            <a:r>
              <a:rPr lang="en"/>
              <a:t>Rise of crack-cocaine market</a:t>
            </a:r>
            <a:endParaRPr/>
          </a:p>
          <a:p>
            <a:pPr indent="-342900" lvl="0" marL="457200" rtl="0" algn="l">
              <a:spcBef>
                <a:spcPts val="0"/>
              </a:spcBef>
              <a:spcAft>
                <a:spcPts val="0"/>
              </a:spcAft>
              <a:buSzPts val="1800"/>
              <a:buChar char="●"/>
            </a:pPr>
            <a:r>
              <a:rPr lang="en"/>
              <a:t>Increase from 60s to 80s</a:t>
            </a:r>
            <a:endParaRPr/>
          </a:p>
          <a:p>
            <a:pPr indent="-342900" lvl="0" marL="457200" rtl="0" algn="l">
              <a:spcBef>
                <a:spcPts val="0"/>
              </a:spcBef>
              <a:spcAft>
                <a:spcPts val="0"/>
              </a:spcAft>
              <a:buSzPts val="1800"/>
              <a:buChar char="●"/>
            </a:pPr>
            <a:r>
              <a:rPr lang="en"/>
              <a:t>Decline from 90s to present</a:t>
            </a:r>
            <a:endParaRPr/>
          </a:p>
          <a:p>
            <a:pPr indent="-292100" lvl="0" marL="457200" rtl="0" algn="l">
              <a:spcBef>
                <a:spcPts val="0"/>
              </a:spcBef>
              <a:spcAft>
                <a:spcPts val="0"/>
              </a:spcAft>
              <a:buSzPts val="1000"/>
              <a:buChar char="●"/>
            </a:pPr>
            <a:r>
              <a:rPr lang="en" sz="1000"/>
              <a:t>(Property crime also includes commercial areas)</a:t>
            </a:r>
            <a:endParaRPr sz="700"/>
          </a:p>
        </p:txBody>
      </p:sp>
      <p:pic>
        <p:nvPicPr>
          <p:cNvPr id="195" name="Google Shape;195;p30"/>
          <p:cNvPicPr preferRelativeResize="0"/>
          <p:nvPr/>
        </p:nvPicPr>
        <p:blipFill>
          <a:blip r:embed="rId3">
            <a:alphaModFix/>
          </a:blip>
          <a:stretch>
            <a:fillRect/>
          </a:stretch>
        </p:blipFill>
        <p:spPr>
          <a:xfrm>
            <a:off x="3767525" y="1017800"/>
            <a:ext cx="2623900" cy="4010450"/>
          </a:xfrm>
          <a:prstGeom prst="rect">
            <a:avLst/>
          </a:prstGeom>
          <a:noFill/>
          <a:ln>
            <a:noFill/>
          </a:ln>
        </p:spPr>
      </p:pic>
      <p:pic>
        <p:nvPicPr>
          <p:cNvPr id="196" name="Google Shape;196;p30"/>
          <p:cNvPicPr preferRelativeResize="0"/>
          <p:nvPr/>
        </p:nvPicPr>
        <p:blipFill>
          <a:blip r:embed="rId4">
            <a:alphaModFix/>
          </a:blip>
          <a:stretch>
            <a:fillRect/>
          </a:stretch>
        </p:blipFill>
        <p:spPr>
          <a:xfrm>
            <a:off x="6391426" y="1017800"/>
            <a:ext cx="2440882" cy="4010450"/>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Routine Activities Theory</a:t>
            </a:r>
            <a:endParaRPr/>
          </a:p>
        </p:txBody>
      </p:sp>
      <p:sp>
        <p:nvSpPr>
          <p:cNvPr id="202" name="Google Shape;202;p31"/>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Advantages</a:t>
            </a:r>
            <a:endParaRPr/>
          </a:p>
          <a:p>
            <a:pPr indent="-304800" lvl="1" marL="914400" rtl="0" algn="l">
              <a:spcBef>
                <a:spcPts val="0"/>
              </a:spcBef>
              <a:spcAft>
                <a:spcPts val="0"/>
              </a:spcAft>
              <a:buSzPts val="1200"/>
              <a:buChar char="○"/>
            </a:pPr>
            <a:r>
              <a:rPr lang="en"/>
              <a:t>Relatively intuitive</a:t>
            </a:r>
            <a:endParaRPr/>
          </a:p>
          <a:p>
            <a:pPr indent="-304800" lvl="1" marL="914400" rtl="0" algn="l">
              <a:spcBef>
                <a:spcPts val="0"/>
              </a:spcBef>
              <a:spcAft>
                <a:spcPts val="0"/>
              </a:spcAft>
              <a:buSzPts val="1200"/>
              <a:buChar char="○"/>
            </a:pPr>
            <a:r>
              <a:rPr lang="en"/>
              <a:t>Easy to apply</a:t>
            </a:r>
            <a:endParaRPr/>
          </a:p>
          <a:p>
            <a:pPr indent="-304800" lvl="1" marL="914400" rtl="0" algn="l">
              <a:spcBef>
                <a:spcPts val="0"/>
              </a:spcBef>
              <a:spcAft>
                <a:spcPts val="0"/>
              </a:spcAft>
              <a:buSzPts val="1200"/>
              <a:buChar char="○"/>
            </a:pPr>
            <a:r>
              <a:rPr lang="en"/>
              <a:t>Proposes solutions (e.g. increase security)</a:t>
            </a:r>
            <a:endParaRPr/>
          </a:p>
          <a:p>
            <a:pPr indent="-304800" lvl="1" marL="914400" rtl="0" algn="l">
              <a:spcBef>
                <a:spcPts val="0"/>
              </a:spcBef>
              <a:spcAft>
                <a:spcPts val="0"/>
              </a:spcAft>
              <a:buSzPts val="1200"/>
              <a:buChar char="○"/>
            </a:pPr>
            <a:r>
              <a:rPr lang="en"/>
              <a:t>Applications in forensic accounting</a:t>
            </a:r>
            <a:endParaRPr/>
          </a:p>
          <a:p>
            <a:pPr indent="-304800" lvl="2" marL="1371600" rtl="0" algn="l">
              <a:spcBef>
                <a:spcPts val="0"/>
              </a:spcBef>
              <a:spcAft>
                <a:spcPts val="0"/>
              </a:spcAft>
              <a:buSzPts val="1200"/>
              <a:buChar char="■"/>
            </a:pPr>
            <a:r>
              <a:rPr lang="en"/>
              <a:t>Unshareable</a:t>
            </a:r>
            <a:r>
              <a:rPr lang="en"/>
              <a:t> problem (similar to willing offender)</a:t>
            </a:r>
            <a:endParaRPr/>
          </a:p>
          <a:p>
            <a:pPr indent="-304800" lvl="2" marL="1371600" rtl="0" algn="l">
              <a:spcBef>
                <a:spcPts val="0"/>
              </a:spcBef>
              <a:spcAft>
                <a:spcPts val="0"/>
              </a:spcAft>
              <a:buSzPts val="1200"/>
              <a:buChar char="■"/>
            </a:pPr>
            <a:r>
              <a:rPr lang="en"/>
              <a:t>Access to resources (similar to suitable target)</a:t>
            </a:r>
            <a:endParaRPr/>
          </a:p>
          <a:p>
            <a:pPr indent="-304800" lvl="2" marL="1371600" rtl="0" algn="l">
              <a:spcBef>
                <a:spcPts val="0"/>
              </a:spcBef>
              <a:spcAft>
                <a:spcPts val="0"/>
              </a:spcAft>
              <a:buSzPts val="1200"/>
              <a:buChar char="■"/>
            </a:pPr>
            <a:r>
              <a:rPr lang="en"/>
              <a:t>Trust within ranks (similar to absence of guardian)</a:t>
            </a:r>
            <a:endParaRPr/>
          </a:p>
        </p:txBody>
      </p:sp>
      <p:sp>
        <p:nvSpPr>
          <p:cNvPr id="203" name="Google Shape;203;p31"/>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Disadvantages</a:t>
            </a:r>
            <a:endParaRPr/>
          </a:p>
          <a:p>
            <a:pPr indent="-304800" lvl="1" marL="914400" rtl="0" algn="l">
              <a:spcBef>
                <a:spcPts val="0"/>
              </a:spcBef>
              <a:spcAft>
                <a:spcPts val="0"/>
              </a:spcAft>
              <a:buSzPts val="1200"/>
              <a:buChar char="○"/>
            </a:pPr>
            <a:r>
              <a:rPr lang="en"/>
              <a:t>Can lead to conflicting conclusions</a:t>
            </a:r>
            <a:endParaRPr/>
          </a:p>
          <a:p>
            <a:pPr indent="-304800" lvl="1" marL="914400" rtl="0" algn="l">
              <a:spcBef>
                <a:spcPts val="0"/>
              </a:spcBef>
              <a:spcAft>
                <a:spcPts val="0"/>
              </a:spcAft>
              <a:buSzPts val="1200"/>
              <a:buChar char="○"/>
            </a:pPr>
            <a:r>
              <a:rPr lang="en"/>
              <a:t>Oversimplified?</a:t>
            </a:r>
            <a:endParaRPr/>
          </a:p>
          <a:p>
            <a:pPr indent="-304800" lvl="2" marL="1371600" rtl="0" algn="l">
              <a:spcBef>
                <a:spcPts val="0"/>
              </a:spcBef>
              <a:spcAft>
                <a:spcPts val="0"/>
              </a:spcAft>
              <a:buSzPts val="1200"/>
              <a:buChar char="■"/>
            </a:pPr>
            <a:r>
              <a:rPr lang="en"/>
              <a:t>Certainly, crime is more complicated than just 3 things</a:t>
            </a:r>
            <a:endParaRPr/>
          </a:p>
        </p:txBody>
      </p:sp>
      <p:pic>
        <p:nvPicPr>
          <p:cNvPr id="204" name="Google Shape;204;p31"/>
          <p:cNvPicPr preferRelativeResize="0"/>
          <p:nvPr/>
        </p:nvPicPr>
        <p:blipFill>
          <a:blip r:embed="rId3">
            <a:alphaModFix/>
          </a:blip>
          <a:stretch>
            <a:fillRect/>
          </a:stretch>
        </p:blipFill>
        <p:spPr>
          <a:xfrm>
            <a:off x="4511625" y="2792525"/>
            <a:ext cx="4320675" cy="209325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Syllabus Highlights</a:t>
            </a:r>
            <a:endParaRPr/>
          </a:p>
        </p:txBody>
      </p:sp>
      <p:sp>
        <p:nvSpPr>
          <p:cNvPr id="93" name="Google Shape;93;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is no required homework for this class!</a:t>
            </a:r>
            <a:endParaRPr/>
          </a:p>
          <a:p>
            <a:pPr indent="-317500" lvl="1" marL="914400" rtl="0" algn="l">
              <a:spcBef>
                <a:spcPts val="0"/>
              </a:spcBef>
              <a:spcAft>
                <a:spcPts val="0"/>
              </a:spcAft>
              <a:buSzPts val="1400"/>
              <a:buChar char="○"/>
            </a:pPr>
            <a:r>
              <a:rPr lang="en"/>
              <a:t>Though the homework is usually short and can only benefit you</a:t>
            </a:r>
            <a:endParaRPr/>
          </a:p>
          <a:p>
            <a:pPr indent="-317500" lvl="1" marL="914400" rtl="0" algn="l">
              <a:spcBef>
                <a:spcPts val="0"/>
              </a:spcBef>
              <a:spcAft>
                <a:spcPts val="0"/>
              </a:spcAft>
              <a:buSzPts val="1400"/>
              <a:buChar char="○"/>
            </a:pPr>
            <a:r>
              <a:rPr lang="en"/>
              <a:t>All readings will be provided or can be found with a quick Google search</a:t>
            </a:r>
            <a:endParaRPr/>
          </a:p>
          <a:p>
            <a:pPr indent="-342900" lvl="0" marL="457200" rtl="0" algn="l">
              <a:spcBef>
                <a:spcPts val="0"/>
              </a:spcBef>
              <a:spcAft>
                <a:spcPts val="0"/>
              </a:spcAft>
              <a:buSzPts val="1800"/>
              <a:buChar char="●"/>
            </a:pPr>
            <a:r>
              <a:rPr lang="en"/>
              <a:t>The first three classes focus on criminological theories; The last three classes focus on applications (subject to change depending on how fast/slow we go)</a:t>
            </a:r>
            <a:endParaRPr/>
          </a:p>
          <a:p>
            <a:pPr indent="-342900" lvl="0" marL="457200" rtl="0" algn="l">
              <a:spcBef>
                <a:spcPts val="0"/>
              </a:spcBef>
              <a:spcAft>
                <a:spcPts val="0"/>
              </a:spcAft>
              <a:buSzPts val="1800"/>
              <a:buChar char="●"/>
            </a:pPr>
            <a:r>
              <a:rPr lang="en"/>
              <a:t>Emails and questions</a:t>
            </a:r>
            <a:endParaRPr/>
          </a:p>
          <a:p>
            <a:pPr indent="-317500" lvl="1" marL="914400" rtl="0" algn="l">
              <a:spcBef>
                <a:spcPts val="0"/>
              </a:spcBef>
              <a:spcAft>
                <a:spcPts val="0"/>
              </a:spcAft>
              <a:buSzPts val="1400"/>
              <a:buChar char="○"/>
            </a:pPr>
            <a:r>
              <a:rPr lang="en"/>
              <a:t>There are ~160 of you! (which is amazing)</a:t>
            </a:r>
            <a:endParaRPr/>
          </a:p>
          <a:p>
            <a:pPr indent="-317500" lvl="1" marL="914400" rtl="0" algn="l">
              <a:spcBef>
                <a:spcPts val="0"/>
              </a:spcBef>
              <a:spcAft>
                <a:spcPts val="0"/>
              </a:spcAft>
              <a:buSzPts val="1400"/>
              <a:buChar char="○"/>
            </a:pPr>
            <a:r>
              <a:rPr lang="en"/>
              <a:t>I will create a weekly compilation of your questions with answers to send out to everyone</a:t>
            </a:r>
            <a:endParaRPr/>
          </a:p>
          <a:p>
            <a:pPr indent="-317500" lvl="1" marL="914400" rtl="0" algn="l">
              <a:spcBef>
                <a:spcPts val="0"/>
              </a:spcBef>
              <a:spcAft>
                <a:spcPts val="0"/>
              </a:spcAft>
              <a:buSzPts val="1400"/>
              <a:buChar char="○"/>
            </a:pPr>
            <a:r>
              <a:rPr lang="en"/>
              <a:t>(refer to the syllabus if you do not wish to have your questions in the compilation)</a:t>
            </a:r>
            <a:endParaRPr/>
          </a:p>
          <a:p>
            <a:pPr indent="-342900" lvl="0" marL="457200" rtl="0" algn="l">
              <a:spcBef>
                <a:spcPts val="0"/>
              </a:spcBef>
              <a:spcAft>
                <a:spcPts val="0"/>
              </a:spcAft>
              <a:buSzPts val="1800"/>
              <a:buChar char="●"/>
            </a:pPr>
            <a:r>
              <a:rPr lang="en"/>
              <a:t>Slides will be sent out in Powerpoint/PDF format the next day</a:t>
            </a:r>
            <a:endParaRPr/>
          </a:p>
          <a:p>
            <a:pPr indent="-317500" lvl="1" marL="914400" rtl="0" algn="l">
              <a:spcBef>
                <a:spcPts val="0"/>
              </a:spcBef>
              <a:spcAft>
                <a:spcPts val="0"/>
              </a:spcAft>
              <a:buSzPts val="1400"/>
              <a:buChar char="○"/>
            </a:pPr>
            <a:r>
              <a:rPr lang="en"/>
              <a:t>Feel free to ask questions about what you have missed</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4</a:t>
            </a:r>
            <a:endParaRPr/>
          </a:p>
        </p:txBody>
      </p:sp>
      <p:sp>
        <p:nvSpPr>
          <p:cNvPr id="210" name="Google Shape;210;p3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Freud developed interesting theories in the field of psychology, one of which is the psychodynamic theory. Listed are three crucial components (in letters) and their associated “terms” (in numbers).</a:t>
            </a:r>
            <a:endParaRPr/>
          </a:p>
          <a:p>
            <a:pPr indent="-342900" lvl="0" marL="457200" rtl="0" algn="l">
              <a:spcBef>
                <a:spcPts val="1600"/>
              </a:spcBef>
              <a:spcAft>
                <a:spcPts val="0"/>
              </a:spcAft>
              <a:buSzPts val="1800"/>
              <a:buChar char="●"/>
            </a:pPr>
            <a:r>
              <a:rPr lang="en"/>
              <a:t>A. Id</a:t>
            </a:r>
            <a:endParaRPr/>
          </a:p>
          <a:p>
            <a:pPr indent="-342900" lvl="0" marL="457200" rtl="0" algn="l">
              <a:spcBef>
                <a:spcPts val="0"/>
              </a:spcBef>
              <a:spcAft>
                <a:spcPts val="0"/>
              </a:spcAft>
              <a:buSzPts val="1800"/>
              <a:buChar char="●"/>
            </a:pPr>
            <a:r>
              <a:rPr lang="en"/>
              <a:t>B. Ego</a:t>
            </a:r>
            <a:endParaRPr/>
          </a:p>
          <a:p>
            <a:pPr indent="-342900" lvl="0" marL="457200" rtl="0" algn="l">
              <a:spcBef>
                <a:spcPts val="0"/>
              </a:spcBef>
              <a:spcAft>
                <a:spcPts val="0"/>
              </a:spcAft>
              <a:buSzPts val="1800"/>
              <a:buChar char="●"/>
            </a:pPr>
            <a:r>
              <a:rPr lang="en"/>
              <a:t>C. Superego</a:t>
            </a:r>
            <a:endParaRPr/>
          </a:p>
          <a:p>
            <a:pPr indent="0" lvl="0" marL="0" rtl="0" algn="l">
              <a:spcBef>
                <a:spcPts val="1600"/>
              </a:spcBef>
              <a:spcAft>
                <a:spcPts val="1600"/>
              </a:spcAft>
              <a:buNone/>
            </a:pPr>
            <a:r>
              <a:rPr lang="en"/>
              <a:t>In the chat, type out which component matches which term. An example response would be “A=2,B=1,C=3”</a:t>
            </a:r>
            <a:endParaRPr/>
          </a:p>
        </p:txBody>
      </p:sp>
      <p:sp>
        <p:nvSpPr>
          <p:cNvPr id="211" name="Google Shape;211;p32"/>
          <p:cNvSpPr txBox="1"/>
          <p:nvPr/>
        </p:nvSpPr>
        <p:spPr>
          <a:xfrm>
            <a:off x="3946650" y="2383800"/>
            <a:ext cx="4817100" cy="989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1. Mediator</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2. Primitive/Instincts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3. Morals</a:t>
            </a:r>
            <a:endParaRPr sz="18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4 (answer)</a:t>
            </a:r>
            <a:endParaRPr/>
          </a:p>
        </p:txBody>
      </p:sp>
      <p:sp>
        <p:nvSpPr>
          <p:cNvPr id="217" name="Google Shape;217;p3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Freud developed interesting theories in the field of psychology, on of which is the psychodynamic theory. Listed are three crucial components (in letters) and their associated “terms” (in numbers).</a:t>
            </a:r>
            <a:endParaRPr/>
          </a:p>
          <a:p>
            <a:pPr indent="-342900" lvl="0" marL="457200" rtl="0" algn="l">
              <a:spcBef>
                <a:spcPts val="1600"/>
              </a:spcBef>
              <a:spcAft>
                <a:spcPts val="0"/>
              </a:spcAft>
              <a:buSzPts val="1800"/>
              <a:buChar char="●"/>
            </a:pPr>
            <a:r>
              <a:rPr lang="en"/>
              <a:t>A. Id</a:t>
            </a:r>
            <a:endParaRPr/>
          </a:p>
          <a:p>
            <a:pPr indent="-342900" lvl="0" marL="457200" rtl="0" algn="l">
              <a:spcBef>
                <a:spcPts val="0"/>
              </a:spcBef>
              <a:spcAft>
                <a:spcPts val="0"/>
              </a:spcAft>
              <a:buSzPts val="1800"/>
              <a:buChar char="●"/>
            </a:pPr>
            <a:r>
              <a:rPr lang="en"/>
              <a:t>B. Ego</a:t>
            </a:r>
            <a:endParaRPr/>
          </a:p>
          <a:p>
            <a:pPr indent="-342900" lvl="0" marL="457200" rtl="0" algn="l">
              <a:spcBef>
                <a:spcPts val="0"/>
              </a:spcBef>
              <a:spcAft>
                <a:spcPts val="0"/>
              </a:spcAft>
              <a:buSzPts val="1800"/>
              <a:buChar char="●"/>
            </a:pPr>
            <a:r>
              <a:rPr lang="en"/>
              <a:t>C. Superego</a:t>
            </a:r>
            <a:endParaRPr/>
          </a:p>
          <a:p>
            <a:pPr indent="0" lvl="0" marL="0" rtl="0" algn="l">
              <a:spcBef>
                <a:spcPts val="1600"/>
              </a:spcBef>
              <a:spcAft>
                <a:spcPts val="1600"/>
              </a:spcAft>
              <a:buNone/>
            </a:pPr>
            <a:r>
              <a:rPr lang="en"/>
              <a:t>In the chat, type out which component matches which term. An example response would be “</a:t>
            </a:r>
            <a:r>
              <a:rPr b="1" lang="en"/>
              <a:t>A=2,B=1,C=3</a:t>
            </a:r>
            <a:r>
              <a:rPr lang="en"/>
              <a:t>” ← This was the answer!</a:t>
            </a:r>
            <a:endParaRPr/>
          </a:p>
        </p:txBody>
      </p:sp>
      <p:sp>
        <p:nvSpPr>
          <p:cNvPr id="218" name="Google Shape;218;p33"/>
          <p:cNvSpPr txBox="1"/>
          <p:nvPr/>
        </p:nvSpPr>
        <p:spPr>
          <a:xfrm>
            <a:off x="3946650" y="2383800"/>
            <a:ext cx="4817100" cy="989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1. Mediator</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2. Primitive/Instincts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3. Morals</a:t>
            </a: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Psychological Theories</a:t>
            </a:r>
            <a:endParaRPr/>
          </a:p>
        </p:txBody>
      </p:sp>
      <p:sp>
        <p:nvSpPr>
          <p:cNvPr id="224" name="Google Shape;224;p3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Psychodynamic theory</a:t>
            </a:r>
            <a:endParaRPr/>
          </a:p>
          <a:p>
            <a:pPr indent="-317500" lvl="1" marL="914400" rtl="0" algn="l">
              <a:spcBef>
                <a:spcPts val="0"/>
              </a:spcBef>
              <a:spcAft>
                <a:spcPts val="0"/>
              </a:spcAft>
              <a:buSzPts val="1400"/>
              <a:buChar char="○"/>
            </a:pPr>
            <a:r>
              <a:rPr lang="en"/>
              <a:t>Id: Primitive/Instincts</a:t>
            </a:r>
            <a:endParaRPr/>
          </a:p>
          <a:p>
            <a:pPr indent="-317500" lvl="2" marL="1371600" rtl="0" algn="l">
              <a:spcBef>
                <a:spcPts val="0"/>
              </a:spcBef>
              <a:spcAft>
                <a:spcPts val="0"/>
              </a:spcAft>
              <a:buSzPts val="1400"/>
              <a:buChar char="■"/>
            </a:pPr>
            <a:r>
              <a:rPr lang="en"/>
              <a:t>Pleasure principle (i.e. gratification)</a:t>
            </a:r>
            <a:endParaRPr/>
          </a:p>
          <a:p>
            <a:pPr indent="-317500" lvl="2" marL="1371600" rtl="0" algn="l">
              <a:spcBef>
                <a:spcPts val="0"/>
              </a:spcBef>
              <a:spcAft>
                <a:spcPts val="0"/>
              </a:spcAft>
              <a:buSzPts val="1400"/>
              <a:buChar char="■"/>
            </a:pPr>
            <a:r>
              <a:rPr lang="en"/>
              <a:t>Criminals having no concern for anyone but themselves</a:t>
            </a:r>
            <a:endParaRPr/>
          </a:p>
          <a:p>
            <a:pPr indent="-317500" lvl="1" marL="914400" rtl="0" algn="l">
              <a:spcBef>
                <a:spcPts val="0"/>
              </a:spcBef>
              <a:spcAft>
                <a:spcPts val="0"/>
              </a:spcAft>
              <a:buSzPts val="1400"/>
              <a:buChar char="○"/>
            </a:pPr>
            <a:r>
              <a:rPr lang="en"/>
              <a:t>Superego: Morals</a:t>
            </a:r>
            <a:endParaRPr/>
          </a:p>
          <a:p>
            <a:pPr indent="-317500" lvl="2" marL="1371600" rtl="0" algn="l">
              <a:spcBef>
                <a:spcPts val="0"/>
              </a:spcBef>
              <a:spcAft>
                <a:spcPts val="0"/>
              </a:spcAft>
              <a:buSzPts val="1400"/>
              <a:buChar char="■"/>
            </a:pPr>
            <a:r>
              <a:rPr lang="en"/>
              <a:t>Moral standards and values from community, parents, friends, etc.</a:t>
            </a:r>
            <a:endParaRPr/>
          </a:p>
          <a:p>
            <a:pPr indent="-317500" lvl="1" marL="914400" rtl="0" algn="l">
              <a:spcBef>
                <a:spcPts val="0"/>
              </a:spcBef>
              <a:spcAft>
                <a:spcPts val="0"/>
              </a:spcAft>
              <a:buSzPts val="1400"/>
              <a:buChar char="○"/>
            </a:pPr>
            <a:r>
              <a:rPr lang="en"/>
              <a:t>Ego: Mediates between Id and Superego</a:t>
            </a:r>
            <a:endParaRPr/>
          </a:p>
          <a:p>
            <a:pPr indent="-317500" lvl="2" marL="1371600" rtl="0" algn="l">
              <a:spcBef>
                <a:spcPts val="0"/>
              </a:spcBef>
              <a:spcAft>
                <a:spcPts val="0"/>
              </a:spcAft>
              <a:buSzPts val="1400"/>
              <a:buChar char="■"/>
            </a:pPr>
            <a:r>
              <a:rPr lang="en"/>
              <a:t>Reality principle</a:t>
            </a:r>
            <a:endParaRPr/>
          </a:p>
          <a:p>
            <a:pPr indent="-317500" lvl="2" marL="1371600" rtl="0" algn="l">
              <a:spcBef>
                <a:spcPts val="0"/>
              </a:spcBef>
              <a:spcAft>
                <a:spcPts val="0"/>
              </a:spcAft>
              <a:buSzPts val="1400"/>
              <a:buChar char="■"/>
            </a:pPr>
            <a:r>
              <a:rPr lang="en"/>
              <a:t>Following rules/boundaries (e.g. not crying while waiting in line)</a:t>
            </a:r>
            <a:endParaRPr/>
          </a:p>
          <a:p>
            <a:pPr indent="-317500" lvl="1" marL="914400" rtl="0" algn="l">
              <a:spcBef>
                <a:spcPts val="0"/>
              </a:spcBef>
              <a:spcAft>
                <a:spcPts val="0"/>
              </a:spcAft>
              <a:buSzPts val="1400"/>
              <a:buChar char="○"/>
            </a:pPr>
            <a:r>
              <a:rPr lang="en"/>
              <a:t>Theory suggests criminal offenders are frustrated and aggravated (why might this be the case?)</a:t>
            </a:r>
            <a:endParaRPr/>
          </a:p>
          <a:p>
            <a:pPr indent="-317500" lvl="2" marL="1371600" rtl="0" algn="l">
              <a:spcBef>
                <a:spcPts val="0"/>
              </a:spcBef>
              <a:spcAft>
                <a:spcPts val="0"/>
              </a:spcAft>
              <a:buSzPts val="1400"/>
              <a:buChar char="■"/>
            </a:pPr>
            <a:r>
              <a:rPr lang="en"/>
              <a:t>Underdeveloped superego</a:t>
            </a:r>
            <a:endParaRPr/>
          </a:p>
          <a:p>
            <a:pPr indent="-317500" lvl="2" marL="1371600" rtl="0" algn="l">
              <a:spcBef>
                <a:spcPts val="0"/>
              </a:spcBef>
              <a:spcAft>
                <a:spcPts val="0"/>
              </a:spcAft>
              <a:buSzPts val="1400"/>
              <a:buChar char="■"/>
            </a:pPr>
            <a:r>
              <a:rPr lang="en"/>
              <a:t>Weak ego</a:t>
            </a:r>
            <a:endParaRPr/>
          </a:p>
        </p:txBody>
      </p:sp>
      <p:pic>
        <p:nvPicPr>
          <p:cNvPr id="225" name="Google Shape;225;p34"/>
          <p:cNvPicPr preferRelativeResize="0"/>
          <p:nvPr/>
        </p:nvPicPr>
        <p:blipFill>
          <a:blip r:embed="rId3">
            <a:alphaModFix/>
          </a:blip>
          <a:stretch>
            <a:fillRect/>
          </a:stretch>
        </p:blipFill>
        <p:spPr>
          <a:xfrm>
            <a:off x="6200800" y="768600"/>
            <a:ext cx="2705100" cy="169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3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300"/>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300"/>
                                        <p:tgtEl>
                                          <p:spTgt spid="2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300"/>
                                        <p:tgtEl>
                                          <p:spTgt spid="2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animEffect filter="fade" transition="in">
                                      <p:cBhvr>
                                        <p:cTn dur="300"/>
                                        <p:tgtEl>
                                          <p:spTgt spid="2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animEffect filter="fade" transition="in">
                                      <p:cBhvr>
                                        <p:cTn dur="300"/>
                                        <p:tgtEl>
                                          <p:spTgt spid="2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animEffect filter="fade" transition="in">
                                      <p:cBhvr>
                                        <p:cTn dur="300"/>
                                        <p:tgtEl>
                                          <p:spTgt spid="2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animEffect filter="fade" transition="in">
                                      <p:cBhvr>
                                        <p:cTn dur="300"/>
                                        <p:tgtEl>
                                          <p:spTgt spid="2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8" st="8"/>
                                            </p:txEl>
                                          </p:spTgt>
                                        </p:tgtEl>
                                        <p:attrNameLst>
                                          <p:attrName>style.visibility</p:attrName>
                                        </p:attrNameLst>
                                      </p:cBhvr>
                                      <p:to>
                                        <p:strVal val="visible"/>
                                      </p:to>
                                    </p:set>
                                    <p:animEffect filter="fade" transition="in">
                                      <p:cBhvr>
                                        <p:cTn dur="300"/>
                                        <p:tgtEl>
                                          <p:spTgt spid="22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9" st="9"/>
                                            </p:txEl>
                                          </p:spTgt>
                                        </p:tgtEl>
                                        <p:attrNameLst>
                                          <p:attrName>style.visibility</p:attrName>
                                        </p:attrNameLst>
                                      </p:cBhvr>
                                      <p:to>
                                        <p:strVal val="visible"/>
                                      </p:to>
                                    </p:set>
                                    <p:animEffect filter="fade" transition="in">
                                      <p:cBhvr>
                                        <p:cTn dur="300"/>
                                        <p:tgtEl>
                                          <p:spTgt spid="22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0" st="10"/>
                                            </p:txEl>
                                          </p:spTgt>
                                        </p:tgtEl>
                                        <p:attrNameLst>
                                          <p:attrName>style.visibility</p:attrName>
                                        </p:attrNameLst>
                                      </p:cBhvr>
                                      <p:to>
                                        <p:strVal val="visible"/>
                                      </p:to>
                                    </p:set>
                                    <p:animEffect filter="fade" transition="in">
                                      <p:cBhvr>
                                        <p:cTn dur="300"/>
                                        <p:tgtEl>
                                          <p:spTgt spid="22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1" st="11"/>
                                            </p:txEl>
                                          </p:spTgt>
                                        </p:tgtEl>
                                        <p:attrNameLst>
                                          <p:attrName>style.visibility</p:attrName>
                                        </p:attrNameLst>
                                      </p:cBhvr>
                                      <p:to>
                                        <p:strVal val="visible"/>
                                      </p:to>
                                    </p:set>
                                    <p:animEffect filter="fade" transition="in">
                                      <p:cBhvr>
                                        <p:cTn dur="300"/>
                                        <p:tgtEl>
                                          <p:spTgt spid="224">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Psychological Theories</a:t>
            </a:r>
            <a:endParaRPr/>
          </a:p>
        </p:txBody>
      </p:sp>
      <p:sp>
        <p:nvSpPr>
          <p:cNvPr id="231" name="Google Shape;231;p3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Behavioral Theory</a:t>
            </a:r>
            <a:endParaRPr/>
          </a:p>
          <a:p>
            <a:pPr indent="-317500" lvl="1" marL="914400" rtl="0" algn="l">
              <a:spcBef>
                <a:spcPts val="0"/>
              </a:spcBef>
              <a:spcAft>
                <a:spcPts val="0"/>
              </a:spcAft>
              <a:buSzPts val="1400"/>
              <a:buChar char="○"/>
            </a:pPr>
            <a:r>
              <a:rPr lang="en"/>
              <a:t>Human behavior is learned</a:t>
            </a:r>
            <a:endParaRPr/>
          </a:p>
          <a:p>
            <a:pPr indent="-317500" lvl="1" marL="914400" rtl="0" algn="l">
              <a:spcBef>
                <a:spcPts val="0"/>
              </a:spcBef>
              <a:spcAft>
                <a:spcPts val="0"/>
              </a:spcAft>
              <a:buSzPts val="1400"/>
              <a:buChar char="○"/>
            </a:pPr>
            <a:r>
              <a:rPr lang="en"/>
              <a:t>Social learning theory (Bandura)</a:t>
            </a:r>
            <a:endParaRPr/>
          </a:p>
          <a:p>
            <a:pPr indent="-317500" lvl="2" marL="1371600" rtl="0" algn="l">
              <a:spcBef>
                <a:spcPts val="0"/>
              </a:spcBef>
              <a:spcAft>
                <a:spcPts val="0"/>
              </a:spcAft>
              <a:buSzPts val="1400"/>
              <a:buChar char="■"/>
            </a:pPr>
            <a:r>
              <a:rPr lang="en"/>
              <a:t>Humans are not born bad</a:t>
            </a:r>
            <a:endParaRPr/>
          </a:p>
          <a:p>
            <a:pPr indent="-317500" lvl="2" marL="1371600" rtl="0" algn="l">
              <a:spcBef>
                <a:spcPts val="0"/>
              </a:spcBef>
              <a:spcAft>
                <a:spcPts val="0"/>
              </a:spcAft>
              <a:buSzPts val="1400"/>
              <a:buChar char="■"/>
            </a:pPr>
            <a:r>
              <a:rPr lang="en"/>
              <a:t>Learn through family, experiences (such as living in a crime prone areas), media (violence, desensitization) </a:t>
            </a:r>
            <a:endParaRPr/>
          </a:p>
          <a:p>
            <a:pPr indent="-342900" lvl="0" marL="457200" rtl="0" algn="l">
              <a:spcBef>
                <a:spcPts val="0"/>
              </a:spcBef>
              <a:spcAft>
                <a:spcPts val="0"/>
              </a:spcAft>
              <a:buSzPts val="1800"/>
              <a:buChar char="●"/>
            </a:pPr>
            <a:r>
              <a:rPr lang="en"/>
              <a:t>Cognitive Theory</a:t>
            </a:r>
            <a:endParaRPr/>
          </a:p>
          <a:p>
            <a:pPr indent="-317500" lvl="1" marL="914400" rtl="0" algn="l">
              <a:spcBef>
                <a:spcPts val="0"/>
              </a:spcBef>
              <a:spcAft>
                <a:spcPts val="0"/>
              </a:spcAft>
              <a:buSzPts val="1400"/>
              <a:buChar char="○"/>
            </a:pPr>
            <a:r>
              <a:rPr lang="en"/>
              <a:t>Individual’s perception of the world and how this perception is developed</a:t>
            </a:r>
            <a:endParaRPr/>
          </a:p>
          <a:p>
            <a:pPr indent="-317500" lvl="1" marL="914400" rtl="0" algn="l">
              <a:spcBef>
                <a:spcPts val="0"/>
              </a:spcBef>
              <a:spcAft>
                <a:spcPts val="0"/>
              </a:spcAft>
              <a:buSzPts val="1400"/>
              <a:buChar char="○"/>
            </a:pPr>
            <a:r>
              <a:rPr lang="en"/>
              <a:t>Moral development → how to develop morals and reason</a:t>
            </a:r>
            <a:endParaRPr/>
          </a:p>
          <a:p>
            <a:pPr indent="-317500" lvl="1" marL="914400" rtl="0" algn="l">
              <a:spcBef>
                <a:spcPts val="0"/>
              </a:spcBef>
              <a:spcAft>
                <a:spcPts val="0"/>
              </a:spcAft>
              <a:buSzPts val="1400"/>
              <a:buChar char="○"/>
            </a:pPr>
            <a:r>
              <a:rPr lang="en"/>
              <a:t>Information processing → acquiring, retaining, and retrieving information</a:t>
            </a:r>
            <a:endParaRPr/>
          </a:p>
          <a:p>
            <a:pPr indent="-342900" lvl="0" marL="457200" rtl="0" algn="l">
              <a:spcBef>
                <a:spcPts val="0"/>
              </a:spcBef>
              <a:spcAft>
                <a:spcPts val="0"/>
              </a:spcAft>
              <a:buSzPts val="1800"/>
              <a:buChar char="●"/>
            </a:pPr>
            <a:r>
              <a:rPr lang="en"/>
              <a:t>Nature vs. Nurture debate</a:t>
            </a:r>
            <a:endParaRPr/>
          </a:p>
        </p:txBody>
      </p:sp>
      <p:pic>
        <p:nvPicPr>
          <p:cNvPr id="232" name="Google Shape;232;p35"/>
          <p:cNvPicPr preferRelativeResize="0"/>
          <p:nvPr/>
        </p:nvPicPr>
        <p:blipFill>
          <a:blip r:embed="rId3">
            <a:alphaModFix/>
          </a:blip>
          <a:stretch>
            <a:fillRect/>
          </a:stretch>
        </p:blipFill>
        <p:spPr>
          <a:xfrm>
            <a:off x="5121525" y="614350"/>
            <a:ext cx="2857500"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3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3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3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3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3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300"/>
                                        <p:tgtEl>
                                          <p:spTgt spid="2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animEffect filter="fade" transition="in">
                                      <p:cBhvr>
                                        <p:cTn dur="300"/>
                                        <p:tgtEl>
                                          <p:spTgt spid="2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7" st="7"/>
                                            </p:txEl>
                                          </p:spTgt>
                                        </p:tgtEl>
                                        <p:attrNameLst>
                                          <p:attrName>style.visibility</p:attrName>
                                        </p:attrNameLst>
                                      </p:cBhvr>
                                      <p:to>
                                        <p:strVal val="visible"/>
                                      </p:to>
                                    </p:set>
                                    <p:animEffect filter="fade" transition="in">
                                      <p:cBhvr>
                                        <p:cTn dur="300"/>
                                        <p:tgtEl>
                                          <p:spTgt spid="23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8" st="8"/>
                                            </p:txEl>
                                          </p:spTgt>
                                        </p:tgtEl>
                                        <p:attrNameLst>
                                          <p:attrName>style.visibility</p:attrName>
                                        </p:attrNameLst>
                                      </p:cBhvr>
                                      <p:to>
                                        <p:strVal val="visible"/>
                                      </p:to>
                                    </p:set>
                                    <p:animEffect filter="fade" transition="in">
                                      <p:cBhvr>
                                        <p:cTn dur="300"/>
                                        <p:tgtEl>
                                          <p:spTgt spid="23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9" st="9"/>
                                            </p:txEl>
                                          </p:spTgt>
                                        </p:tgtEl>
                                        <p:attrNameLst>
                                          <p:attrName>style.visibility</p:attrName>
                                        </p:attrNameLst>
                                      </p:cBhvr>
                                      <p:to>
                                        <p:strVal val="visible"/>
                                      </p:to>
                                    </p:set>
                                    <p:animEffect filter="fade" transition="in">
                                      <p:cBhvr>
                                        <p:cTn dur="300"/>
                                        <p:tgtEl>
                                          <p:spTgt spid="23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Psychological Theories</a:t>
            </a:r>
            <a:endParaRPr/>
          </a:p>
        </p:txBody>
      </p:sp>
      <p:sp>
        <p:nvSpPr>
          <p:cNvPr id="238" name="Google Shape;238;p36"/>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Advantages:</a:t>
            </a:r>
            <a:endParaRPr/>
          </a:p>
          <a:p>
            <a:pPr indent="-317500" lvl="0" marL="457200" rtl="0" algn="l">
              <a:spcBef>
                <a:spcPts val="1600"/>
              </a:spcBef>
              <a:spcAft>
                <a:spcPts val="0"/>
              </a:spcAft>
              <a:buSzPts val="1400"/>
              <a:buChar char="●"/>
            </a:pPr>
            <a:r>
              <a:rPr lang="en"/>
              <a:t>Points out to specific areas of concern</a:t>
            </a:r>
            <a:endParaRPr/>
          </a:p>
          <a:p>
            <a:pPr indent="-304800" lvl="1" marL="914400" rtl="0" algn="l">
              <a:spcBef>
                <a:spcPts val="0"/>
              </a:spcBef>
              <a:spcAft>
                <a:spcPts val="0"/>
              </a:spcAft>
              <a:buSzPts val="1200"/>
              <a:buChar char="○"/>
            </a:pPr>
            <a:r>
              <a:rPr lang="en"/>
              <a:t>Ex: For behavior theory, place a child in a safe learning environment</a:t>
            </a:r>
            <a:endParaRPr/>
          </a:p>
          <a:p>
            <a:pPr indent="-317500" lvl="0" marL="457200" rtl="0" algn="l">
              <a:spcBef>
                <a:spcPts val="0"/>
              </a:spcBef>
              <a:spcAft>
                <a:spcPts val="0"/>
              </a:spcAft>
              <a:buSzPts val="1400"/>
              <a:buChar char="●"/>
            </a:pPr>
            <a:r>
              <a:rPr lang="en"/>
              <a:t>Can support rational choice theory</a:t>
            </a:r>
            <a:endParaRPr/>
          </a:p>
          <a:p>
            <a:pPr indent="-304800" lvl="1" marL="914400" rtl="0" algn="l">
              <a:spcBef>
                <a:spcPts val="0"/>
              </a:spcBef>
              <a:spcAft>
                <a:spcPts val="0"/>
              </a:spcAft>
              <a:buSzPts val="1200"/>
              <a:buChar char="○"/>
            </a:pPr>
            <a:r>
              <a:rPr lang="en"/>
              <a:t>How does one view something as good/bad?</a:t>
            </a:r>
            <a:endParaRPr/>
          </a:p>
        </p:txBody>
      </p:sp>
      <p:sp>
        <p:nvSpPr>
          <p:cNvPr id="239" name="Google Shape;239;p36"/>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Disadvantages</a:t>
            </a:r>
            <a:endParaRPr/>
          </a:p>
          <a:p>
            <a:pPr indent="-317500" lvl="0" marL="457200" rtl="0" algn="l">
              <a:spcBef>
                <a:spcPts val="1600"/>
              </a:spcBef>
              <a:spcAft>
                <a:spcPts val="0"/>
              </a:spcAft>
              <a:buSzPts val="1400"/>
              <a:buChar char="●"/>
            </a:pPr>
            <a:r>
              <a:rPr lang="en"/>
              <a:t>Nature vs. Nurture debate</a:t>
            </a:r>
            <a:endParaRPr/>
          </a:p>
          <a:p>
            <a:pPr indent="-304800" lvl="1" marL="914400" rtl="0" algn="l">
              <a:spcBef>
                <a:spcPts val="0"/>
              </a:spcBef>
              <a:spcAft>
                <a:spcPts val="0"/>
              </a:spcAft>
              <a:buSzPts val="1200"/>
              <a:buChar char="○"/>
            </a:pPr>
            <a:r>
              <a:rPr lang="en"/>
              <a:t>More likely that both have some effect on behavior</a:t>
            </a:r>
            <a:endParaRPr/>
          </a:p>
          <a:p>
            <a:pPr indent="-304800" lvl="1" marL="914400" rtl="0" algn="l">
              <a:spcBef>
                <a:spcPts val="0"/>
              </a:spcBef>
              <a:spcAft>
                <a:spcPts val="0"/>
              </a:spcAft>
              <a:buSzPts val="1200"/>
              <a:buChar char="○"/>
            </a:pPr>
            <a:r>
              <a:rPr lang="en"/>
              <a:t>Question is how much of an impact does nature have relative to nurture?</a:t>
            </a:r>
            <a:endParaRPr/>
          </a:p>
          <a:p>
            <a:pPr indent="-317500" lvl="0" marL="457200" rtl="0" algn="l">
              <a:spcBef>
                <a:spcPts val="0"/>
              </a:spcBef>
              <a:spcAft>
                <a:spcPts val="0"/>
              </a:spcAft>
              <a:buSzPts val="1400"/>
              <a:buChar char="●"/>
            </a:pPr>
            <a:r>
              <a:rPr lang="en"/>
              <a:t>Contradictions between theories</a:t>
            </a:r>
            <a:endParaRPr/>
          </a:p>
          <a:p>
            <a:pPr indent="-304800" lvl="1" marL="914400" rtl="0" algn="l">
              <a:spcBef>
                <a:spcPts val="0"/>
              </a:spcBef>
              <a:spcAft>
                <a:spcPts val="0"/>
              </a:spcAft>
              <a:buSzPts val="1200"/>
              <a:buChar char="○"/>
            </a:pPr>
            <a:r>
              <a:rPr lang="en"/>
              <a:t>Ex: Freud’s Id suggests that some behavior is innate while Bandura’s behavior theory does not allow this</a:t>
            </a:r>
            <a:endParaRPr/>
          </a:p>
          <a:p>
            <a:pPr indent="-317500" lvl="0" marL="457200" rtl="0" algn="l">
              <a:spcBef>
                <a:spcPts val="0"/>
              </a:spcBef>
              <a:spcAft>
                <a:spcPts val="0"/>
              </a:spcAft>
              <a:buSzPts val="1400"/>
              <a:buChar char="●"/>
            </a:pPr>
            <a:r>
              <a:rPr lang="en"/>
              <a:t>Complex</a:t>
            </a:r>
            <a:endParaRPr/>
          </a:p>
          <a:p>
            <a:pPr indent="-304800" lvl="1" marL="914400" rtl="0" algn="l">
              <a:spcBef>
                <a:spcPts val="0"/>
              </a:spcBef>
              <a:spcAft>
                <a:spcPts val="0"/>
              </a:spcAft>
              <a:buSzPts val="1200"/>
              <a:buChar char="○"/>
            </a:pPr>
            <a:r>
              <a:rPr lang="en"/>
              <a:t>Could be a good thing in better understanding behavior</a:t>
            </a:r>
            <a:endParaRPr/>
          </a:p>
          <a:p>
            <a:pPr indent="-304800" lvl="1" marL="914400" rtl="0" algn="l">
              <a:spcBef>
                <a:spcPts val="0"/>
              </a:spcBef>
              <a:spcAft>
                <a:spcPts val="0"/>
              </a:spcAft>
              <a:buSzPts val="1200"/>
              <a:buChar char="○"/>
            </a:pPr>
            <a:r>
              <a:rPr lang="en"/>
              <a:t>More difficult to propose solutions to prevent crime</a:t>
            </a:r>
            <a:endParaRPr/>
          </a:p>
        </p:txBody>
      </p:sp>
      <p:pic>
        <p:nvPicPr>
          <p:cNvPr id="240" name="Google Shape;240;p36"/>
          <p:cNvPicPr preferRelativeResize="0"/>
          <p:nvPr/>
        </p:nvPicPr>
        <p:blipFill>
          <a:blip r:embed="rId3">
            <a:alphaModFix/>
          </a:blip>
          <a:stretch>
            <a:fillRect/>
          </a:stretch>
        </p:blipFill>
        <p:spPr>
          <a:xfrm>
            <a:off x="866063" y="3116488"/>
            <a:ext cx="2486025" cy="183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3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3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3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3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3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3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3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300"/>
                                        <p:tgtEl>
                                          <p:spTgt spid="2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300"/>
                                        <p:tgtEl>
                                          <p:spTgt spid="2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animEffect filter="fade" transition="in">
                                      <p:cBhvr>
                                        <p:cTn dur="300"/>
                                        <p:tgtEl>
                                          <p:spTgt spid="2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animEffect filter="fade" transition="in">
                                      <p:cBhvr>
                                        <p:cTn dur="300"/>
                                        <p:tgtEl>
                                          <p:spTgt spid="2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6" st="6"/>
                                            </p:txEl>
                                          </p:spTgt>
                                        </p:tgtEl>
                                        <p:attrNameLst>
                                          <p:attrName>style.visibility</p:attrName>
                                        </p:attrNameLst>
                                      </p:cBhvr>
                                      <p:to>
                                        <p:strVal val="visible"/>
                                      </p:to>
                                    </p:set>
                                    <p:animEffect filter="fade" transition="in">
                                      <p:cBhvr>
                                        <p:cTn dur="300"/>
                                        <p:tgtEl>
                                          <p:spTgt spid="2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7" st="7"/>
                                            </p:txEl>
                                          </p:spTgt>
                                        </p:tgtEl>
                                        <p:attrNameLst>
                                          <p:attrName>style.visibility</p:attrName>
                                        </p:attrNameLst>
                                      </p:cBhvr>
                                      <p:to>
                                        <p:strVal val="visible"/>
                                      </p:to>
                                    </p:set>
                                    <p:animEffect filter="fade" transition="in">
                                      <p:cBhvr>
                                        <p:cTn dur="300"/>
                                        <p:tgtEl>
                                          <p:spTgt spid="23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8" st="8"/>
                                            </p:txEl>
                                          </p:spTgt>
                                        </p:tgtEl>
                                        <p:attrNameLst>
                                          <p:attrName>style.visibility</p:attrName>
                                        </p:attrNameLst>
                                      </p:cBhvr>
                                      <p:to>
                                        <p:strVal val="visible"/>
                                      </p:to>
                                    </p:set>
                                    <p:animEffect filter="fade" transition="in">
                                      <p:cBhvr>
                                        <p:cTn dur="300"/>
                                        <p:tgtEl>
                                          <p:spTgt spid="23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Optional: Biological Theory</a:t>
            </a:r>
            <a:endParaRPr/>
          </a:p>
        </p:txBody>
      </p:sp>
      <p:sp>
        <p:nvSpPr>
          <p:cNvPr id="246" name="Google Shape;246;p3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Theory suggests that one’s phenotype can act as a predictor of crime</a:t>
            </a:r>
            <a:endParaRPr/>
          </a:p>
          <a:p>
            <a:pPr indent="-317500" lvl="1" marL="914400" rtl="0" algn="l">
              <a:spcBef>
                <a:spcPts val="0"/>
              </a:spcBef>
              <a:spcAft>
                <a:spcPts val="0"/>
              </a:spcAft>
              <a:buSzPts val="1400"/>
              <a:buChar char="○"/>
            </a:pPr>
            <a:r>
              <a:rPr lang="en"/>
              <a:t>Deterministic (i.e. already determined to do crime)</a:t>
            </a:r>
            <a:endParaRPr/>
          </a:p>
          <a:p>
            <a:pPr indent="-342900" lvl="0" marL="457200" rtl="0" algn="l">
              <a:spcBef>
                <a:spcPts val="0"/>
              </a:spcBef>
              <a:spcAft>
                <a:spcPts val="0"/>
              </a:spcAft>
              <a:buSzPts val="1800"/>
              <a:buChar char="●"/>
            </a:pPr>
            <a:r>
              <a:rPr lang="en"/>
              <a:t>Largely debunked</a:t>
            </a:r>
            <a:endParaRPr/>
          </a:p>
          <a:p>
            <a:pPr indent="-317500" lvl="1" marL="914400" rtl="0" algn="l">
              <a:spcBef>
                <a:spcPts val="0"/>
              </a:spcBef>
              <a:spcAft>
                <a:spcPts val="0"/>
              </a:spcAft>
              <a:buSzPts val="1400"/>
              <a:buChar char="○"/>
            </a:pPr>
            <a:r>
              <a:rPr lang="en"/>
              <a:t>Seems ridiculous how the shape of your nose or forehead could be an accurate predictor of crime</a:t>
            </a:r>
            <a:endParaRPr/>
          </a:p>
          <a:p>
            <a:pPr indent="-342900" lvl="0" marL="457200" rtl="0" algn="l">
              <a:spcBef>
                <a:spcPts val="0"/>
              </a:spcBef>
              <a:spcAft>
                <a:spcPts val="0"/>
              </a:spcAft>
              <a:buSzPts val="1800"/>
              <a:buChar char="●"/>
            </a:pPr>
            <a:r>
              <a:rPr lang="en"/>
              <a:t>Gave way to studying neurotransmitters, which do have psychological effects</a:t>
            </a:r>
            <a:endParaRPr/>
          </a:p>
          <a:p>
            <a:pPr indent="-317500" lvl="1" marL="914400" rtl="0" algn="l">
              <a:spcBef>
                <a:spcPts val="0"/>
              </a:spcBef>
              <a:spcAft>
                <a:spcPts val="0"/>
              </a:spcAft>
              <a:buSzPts val="1400"/>
              <a:buChar char="○"/>
            </a:pPr>
            <a:r>
              <a:rPr lang="en"/>
              <a:t>Consider effects of drugs</a:t>
            </a:r>
            <a:endParaRPr/>
          </a:p>
          <a:p>
            <a:pPr indent="-342900" lvl="0" marL="457200" rtl="0" algn="l">
              <a:spcBef>
                <a:spcPts val="0"/>
              </a:spcBef>
              <a:spcAft>
                <a:spcPts val="0"/>
              </a:spcAft>
              <a:buSzPts val="1800"/>
              <a:buChar char="●"/>
            </a:pPr>
            <a:r>
              <a:rPr lang="en"/>
              <a:t>Important idea to consider: Correlation =/= Causation</a:t>
            </a:r>
            <a:endParaRPr/>
          </a:p>
          <a:p>
            <a:pPr indent="-317500" lvl="1" marL="914400" rtl="0" algn="l">
              <a:spcBef>
                <a:spcPts val="0"/>
              </a:spcBef>
              <a:spcAft>
                <a:spcPts val="0"/>
              </a:spcAft>
              <a:buSzPts val="1400"/>
              <a:buChar char="○"/>
            </a:pPr>
            <a:r>
              <a:rPr lang="en"/>
              <a:t>In 19th and early 20th centuries, people were finding correlations between phenotypes and crime rates</a:t>
            </a:r>
            <a:endParaRPr/>
          </a:p>
          <a:p>
            <a:pPr indent="-317500" lvl="1" marL="914400" rtl="0" algn="l">
              <a:spcBef>
                <a:spcPts val="0"/>
              </a:spcBef>
              <a:spcAft>
                <a:spcPts val="0"/>
              </a:spcAft>
              <a:buSzPts val="1400"/>
              <a:buChar char="○"/>
            </a:pPr>
            <a:r>
              <a:rPr lang="en"/>
              <a:t>But no scientific basis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3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3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300"/>
                                        <p:tgtEl>
                                          <p:spTgt spid="2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Effect filter="fade" transition="in">
                                      <p:cBhvr>
                                        <p:cTn dur="300"/>
                                        <p:tgtEl>
                                          <p:spTgt spid="2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Effect filter="fade" transition="in">
                                      <p:cBhvr>
                                        <p:cTn dur="300"/>
                                        <p:tgtEl>
                                          <p:spTgt spid="2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animEffect filter="fade" transition="in">
                                      <p:cBhvr>
                                        <p:cTn dur="300"/>
                                        <p:tgtEl>
                                          <p:spTgt spid="2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6" st="6"/>
                                            </p:txEl>
                                          </p:spTgt>
                                        </p:tgtEl>
                                        <p:attrNameLst>
                                          <p:attrName>style.visibility</p:attrName>
                                        </p:attrNameLst>
                                      </p:cBhvr>
                                      <p:to>
                                        <p:strVal val="visible"/>
                                      </p:to>
                                    </p:set>
                                    <p:animEffect filter="fade" transition="in">
                                      <p:cBhvr>
                                        <p:cTn dur="300"/>
                                        <p:tgtEl>
                                          <p:spTgt spid="2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7" st="7"/>
                                            </p:txEl>
                                          </p:spTgt>
                                        </p:tgtEl>
                                        <p:attrNameLst>
                                          <p:attrName>style.visibility</p:attrName>
                                        </p:attrNameLst>
                                      </p:cBhvr>
                                      <p:to>
                                        <p:strVal val="visible"/>
                                      </p:to>
                                    </p:set>
                                    <p:animEffect filter="fade" transition="in">
                                      <p:cBhvr>
                                        <p:cTn dur="300"/>
                                        <p:tgtEl>
                                          <p:spTgt spid="24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8" st="8"/>
                                            </p:txEl>
                                          </p:spTgt>
                                        </p:tgtEl>
                                        <p:attrNameLst>
                                          <p:attrName>style.visibility</p:attrName>
                                        </p:attrNameLst>
                                      </p:cBhvr>
                                      <p:to>
                                        <p:strVal val="visible"/>
                                      </p:to>
                                    </p:set>
                                    <p:animEffect filter="fade" transition="in">
                                      <p:cBhvr>
                                        <p:cTn dur="300"/>
                                        <p:tgtEl>
                                          <p:spTgt spid="24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Differential Association Theory (If time…)</a:t>
            </a:r>
            <a:endParaRPr/>
          </a:p>
        </p:txBody>
      </p:sp>
      <p:sp>
        <p:nvSpPr>
          <p:cNvPr id="252" name="Google Shape;252;p38"/>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(continuation of social learning theory)</a:t>
            </a:r>
            <a:endParaRPr/>
          </a:p>
          <a:p>
            <a:pPr indent="-317500" lvl="0" marL="457200" rtl="0" algn="l">
              <a:spcBef>
                <a:spcPts val="0"/>
              </a:spcBef>
              <a:spcAft>
                <a:spcPts val="0"/>
              </a:spcAft>
              <a:buSzPts val="1400"/>
              <a:buChar char="●"/>
            </a:pPr>
            <a:r>
              <a:rPr lang="en"/>
              <a:t>There are ~</a:t>
            </a:r>
            <a:r>
              <a:rPr lang="en" u="sng">
                <a:solidFill>
                  <a:schemeClr val="hlink"/>
                </a:solidFill>
                <a:hlinkClick r:id="rId3"/>
              </a:rPr>
              <a:t>9 statements</a:t>
            </a:r>
            <a:r>
              <a:rPr lang="en"/>
              <a:t>, but we will focus on only 2</a:t>
            </a:r>
            <a:endParaRPr/>
          </a:p>
          <a:p>
            <a:pPr indent="-317500" lvl="0" marL="457200" rtl="0" algn="l">
              <a:spcBef>
                <a:spcPts val="0"/>
              </a:spcBef>
              <a:spcAft>
                <a:spcPts val="0"/>
              </a:spcAft>
              <a:buSzPts val="1400"/>
              <a:buChar char="●"/>
            </a:pPr>
            <a:r>
              <a:rPr lang="en"/>
              <a:t>Criminal behavior is learned</a:t>
            </a:r>
            <a:endParaRPr/>
          </a:p>
          <a:p>
            <a:pPr indent="-317500" lvl="0" marL="457200" rtl="0" algn="l">
              <a:spcBef>
                <a:spcPts val="0"/>
              </a:spcBef>
              <a:spcAft>
                <a:spcPts val="0"/>
              </a:spcAft>
              <a:buSzPts val="1400"/>
              <a:buChar char="●"/>
            </a:pPr>
            <a:r>
              <a:rPr lang="en"/>
              <a:t>A person is delinquent if they have more definitions that favor criminal behavior over lawful behavior</a:t>
            </a:r>
            <a:endParaRPr/>
          </a:p>
          <a:p>
            <a:pPr indent="-304800" lvl="1" marL="914400" rtl="0" algn="l">
              <a:spcBef>
                <a:spcPts val="0"/>
              </a:spcBef>
              <a:spcAft>
                <a:spcPts val="0"/>
              </a:spcAft>
              <a:buSzPts val="1200"/>
              <a:buChar char="○"/>
            </a:pPr>
            <a:r>
              <a:rPr lang="en"/>
              <a:t>In other words, a person’s overall beliefs tend to favor criminal behavior</a:t>
            </a:r>
            <a:endParaRPr/>
          </a:p>
        </p:txBody>
      </p:sp>
      <p:sp>
        <p:nvSpPr>
          <p:cNvPr id="253" name="Google Shape;253;p38"/>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Advantages</a:t>
            </a:r>
            <a:endParaRPr/>
          </a:p>
          <a:p>
            <a:pPr indent="-304800" lvl="1" marL="914400" rtl="0" algn="l">
              <a:spcBef>
                <a:spcPts val="0"/>
              </a:spcBef>
              <a:spcAft>
                <a:spcPts val="0"/>
              </a:spcAft>
              <a:buSzPts val="1200"/>
              <a:buChar char="○"/>
            </a:pPr>
            <a:r>
              <a:rPr lang="en"/>
              <a:t>Aligns with social learning theories (behavior is learned)</a:t>
            </a:r>
            <a:endParaRPr/>
          </a:p>
          <a:p>
            <a:pPr indent="-304800" lvl="1" marL="914400" rtl="0" algn="l">
              <a:spcBef>
                <a:spcPts val="0"/>
              </a:spcBef>
              <a:spcAft>
                <a:spcPts val="0"/>
              </a:spcAft>
              <a:buSzPts val="1200"/>
              <a:buChar char="○"/>
            </a:pPr>
            <a:r>
              <a:rPr lang="en"/>
              <a:t>9 statements specifically point to origins of criminal behavior → possibly easier to enact policies to fix these issues</a:t>
            </a:r>
            <a:endParaRPr/>
          </a:p>
          <a:p>
            <a:pPr indent="-317500" lvl="0" marL="457200" rtl="0" algn="l">
              <a:spcBef>
                <a:spcPts val="0"/>
              </a:spcBef>
              <a:spcAft>
                <a:spcPts val="0"/>
              </a:spcAft>
              <a:buSzPts val="1400"/>
              <a:buChar char="●"/>
            </a:pPr>
            <a:r>
              <a:rPr lang="en"/>
              <a:t>Disadvantages</a:t>
            </a:r>
            <a:endParaRPr/>
          </a:p>
          <a:p>
            <a:pPr indent="-304800" lvl="1" marL="914400" rtl="0" algn="l">
              <a:spcBef>
                <a:spcPts val="0"/>
              </a:spcBef>
              <a:spcAft>
                <a:spcPts val="0"/>
              </a:spcAft>
              <a:buSzPts val="1200"/>
              <a:buChar char="○"/>
            </a:pPr>
            <a:r>
              <a:rPr lang="en"/>
              <a:t>Assumes that people are not inherently bad/unlawful (on the flipside, good/lawful)</a:t>
            </a:r>
            <a:endParaRPr/>
          </a:p>
          <a:p>
            <a:pPr indent="-304800" lvl="1" marL="914400" rtl="0" algn="l">
              <a:spcBef>
                <a:spcPts val="0"/>
              </a:spcBef>
              <a:spcAft>
                <a:spcPts val="0"/>
              </a:spcAft>
              <a:buSzPts val="1200"/>
              <a:buChar char="○"/>
            </a:pPr>
            <a:r>
              <a:rPr lang="en"/>
              <a:t>Contradicts deterministic theories (i.e. your behavior is already predetermined; fate)</a:t>
            </a:r>
            <a:endParaRPr/>
          </a:p>
        </p:txBody>
      </p:sp>
      <p:pic>
        <p:nvPicPr>
          <p:cNvPr id="254" name="Google Shape;254;p38"/>
          <p:cNvPicPr preferRelativeResize="0"/>
          <p:nvPr/>
        </p:nvPicPr>
        <p:blipFill>
          <a:blip r:embed="rId4">
            <a:alphaModFix/>
          </a:blip>
          <a:stretch>
            <a:fillRect/>
          </a:stretch>
        </p:blipFill>
        <p:spPr>
          <a:xfrm>
            <a:off x="882900" y="3482850"/>
            <a:ext cx="2857500"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300"/>
                                        <p:tgtEl>
                                          <p:spTgt spid="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Effect filter="fade" transition="in">
                                      <p:cBhvr>
                                        <p:cTn dur="300"/>
                                        <p:tgtEl>
                                          <p:spTgt spid="2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2" st="2"/>
                                            </p:txEl>
                                          </p:spTgt>
                                        </p:tgtEl>
                                        <p:attrNameLst>
                                          <p:attrName>style.visibility</p:attrName>
                                        </p:attrNameLst>
                                      </p:cBhvr>
                                      <p:to>
                                        <p:strVal val="visible"/>
                                      </p:to>
                                    </p:set>
                                    <p:animEffect filter="fade" transition="in">
                                      <p:cBhvr>
                                        <p:cTn dur="300"/>
                                        <p:tgtEl>
                                          <p:spTgt spid="2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3" st="3"/>
                                            </p:txEl>
                                          </p:spTgt>
                                        </p:tgtEl>
                                        <p:attrNameLst>
                                          <p:attrName>style.visibility</p:attrName>
                                        </p:attrNameLst>
                                      </p:cBhvr>
                                      <p:to>
                                        <p:strVal val="visible"/>
                                      </p:to>
                                    </p:set>
                                    <p:animEffect filter="fade" transition="in">
                                      <p:cBhvr>
                                        <p:cTn dur="300"/>
                                        <p:tgtEl>
                                          <p:spTgt spid="2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4" st="4"/>
                                            </p:txEl>
                                          </p:spTgt>
                                        </p:tgtEl>
                                        <p:attrNameLst>
                                          <p:attrName>style.visibility</p:attrName>
                                        </p:attrNameLst>
                                      </p:cBhvr>
                                      <p:to>
                                        <p:strVal val="visible"/>
                                      </p:to>
                                    </p:set>
                                    <p:animEffect filter="fade" transition="in">
                                      <p:cBhvr>
                                        <p:cTn dur="300"/>
                                        <p:tgtEl>
                                          <p:spTgt spid="2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3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3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3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3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300"/>
                                        <p:tgtEl>
                                          <p:spTgt spid="2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animEffect filter="fade" transition="in">
                                      <p:cBhvr>
                                        <p:cTn dur="300"/>
                                        <p:tgtEl>
                                          <p:spTgt spid="25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Poll Questions</a:t>
            </a:r>
            <a:endParaRPr/>
          </a:p>
        </p:txBody>
      </p:sp>
      <p:sp>
        <p:nvSpPr>
          <p:cNvPr id="260" name="Google Shape;260;p3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all the theories we’ve covered so far, which do you think is the most intuitive or understand the most? Which do you think needs more explanation?</a:t>
            </a:r>
            <a:endParaRPr/>
          </a:p>
          <a:p>
            <a:pPr indent="-342900" lvl="0" marL="457200" rtl="0" algn="l">
              <a:spcBef>
                <a:spcPts val="1600"/>
              </a:spcBef>
              <a:spcAft>
                <a:spcPts val="0"/>
              </a:spcAft>
              <a:buSzPts val="1800"/>
              <a:buAutoNum type="alphaUcPeriod"/>
            </a:pPr>
            <a:r>
              <a:rPr lang="en"/>
              <a:t>Rational choice theory (weighing pros and cons)</a:t>
            </a:r>
            <a:endParaRPr/>
          </a:p>
          <a:p>
            <a:pPr indent="-342900" lvl="0" marL="457200" rtl="0" algn="l">
              <a:spcBef>
                <a:spcPts val="0"/>
              </a:spcBef>
              <a:spcAft>
                <a:spcPts val="0"/>
              </a:spcAft>
              <a:buSzPts val="1800"/>
              <a:buAutoNum type="alphaUcPeriod"/>
            </a:pPr>
            <a:r>
              <a:rPr lang="en"/>
              <a:t>Routine activities theory (willing offender, suitable target, absent guardian)</a:t>
            </a:r>
            <a:endParaRPr/>
          </a:p>
          <a:p>
            <a:pPr indent="-342900" lvl="0" marL="457200" rtl="0" algn="l">
              <a:spcBef>
                <a:spcPts val="0"/>
              </a:spcBef>
              <a:spcAft>
                <a:spcPts val="0"/>
              </a:spcAft>
              <a:buSzPts val="1800"/>
              <a:buAutoNum type="alphaUcPeriod"/>
            </a:pPr>
            <a:r>
              <a:rPr lang="en"/>
              <a:t>Psychodynamic theory (Id, Ego, Superego)</a:t>
            </a:r>
            <a:endParaRPr/>
          </a:p>
          <a:p>
            <a:pPr indent="-342900" lvl="0" marL="457200" rtl="0" algn="l">
              <a:spcBef>
                <a:spcPts val="0"/>
              </a:spcBef>
              <a:spcAft>
                <a:spcPts val="0"/>
              </a:spcAft>
              <a:buSzPts val="1800"/>
              <a:buAutoNum type="alphaUcPeriod"/>
            </a:pPr>
            <a:r>
              <a:rPr lang="en"/>
              <a:t>Behavioral Theory (behavior is learned)</a:t>
            </a:r>
            <a:endParaRPr/>
          </a:p>
          <a:p>
            <a:pPr indent="-342900" lvl="0" marL="457200" rtl="0" algn="l">
              <a:spcBef>
                <a:spcPts val="0"/>
              </a:spcBef>
              <a:spcAft>
                <a:spcPts val="0"/>
              </a:spcAft>
              <a:buSzPts val="1800"/>
              <a:buAutoNum type="alphaUcPeriod"/>
            </a:pPr>
            <a:r>
              <a:rPr lang="en"/>
              <a:t>Cognitive Theory (processing information)</a:t>
            </a:r>
            <a:endParaRPr/>
          </a:p>
          <a:p>
            <a:pPr indent="-342900" lvl="0" marL="457200" rtl="0" algn="l">
              <a:spcBef>
                <a:spcPts val="0"/>
              </a:spcBef>
              <a:spcAft>
                <a:spcPts val="0"/>
              </a:spcAft>
              <a:buSzPts val="1800"/>
              <a:buAutoNum type="alphaUcPeriod"/>
            </a:pPr>
            <a:r>
              <a:rPr lang="en"/>
              <a:t>Biological Theory (phenotypes and neurotransmitters)</a:t>
            </a:r>
            <a:endParaRPr/>
          </a:p>
          <a:p>
            <a:pPr indent="-342900" lvl="0" marL="457200" rtl="0" algn="l">
              <a:spcBef>
                <a:spcPts val="0"/>
              </a:spcBef>
              <a:spcAft>
                <a:spcPts val="0"/>
              </a:spcAft>
              <a:buSzPts val="1800"/>
              <a:buAutoNum type="alphaUcPeriod"/>
            </a:pPr>
            <a:r>
              <a:rPr lang="en"/>
              <a:t>Differential Association Theory (learned behavior and definitions)</a:t>
            </a:r>
            <a:endParaRPr/>
          </a:p>
          <a:p>
            <a:pPr indent="0" lvl="0" marL="0" rtl="0" algn="l">
              <a:spcBef>
                <a:spcPts val="1600"/>
              </a:spcBef>
              <a:spcAft>
                <a:spcPts val="1600"/>
              </a:spcAft>
              <a:buNone/>
            </a:pPr>
            <a:r>
              <a:rPr lang="en"/>
              <a:t>(Don’t include G if we have not covered 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Poll Question Prediction</a:t>
            </a:r>
            <a:endParaRPr/>
          </a:p>
        </p:txBody>
      </p:sp>
      <p:sp>
        <p:nvSpPr>
          <p:cNvPr id="266" name="Google Shape;266;p4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guesses for responses to the final poll question.</a:t>
            </a:r>
            <a:endParaRPr/>
          </a:p>
          <a:p>
            <a:pPr indent="0" lvl="0" marL="0" rtl="0" algn="l">
              <a:spcBef>
                <a:spcPts val="1600"/>
              </a:spcBef>
              <a:spcAft>
                <a:spcPts val="0"/>
              </a:spcAft>
              <a:buNone/>
            </a:pPr>
            <a:r>
              <a:rPr lang="en"/>
              <a:t>Most intuitive: Rational choice or Routine activities</a:t>
            </a:r>
            <a:endParaRPr/>
          </a:p>
          <a:p>
            <a:pPr indent="0" lvl="0" marL="0" rtl="0" algn="l">
              <a:spcBef>
                <a:spcPts val="1600"/>
              </a:spcBef>
              <a:spcAft>
                <a:spcPts val="1600"/>
              </a:spcAft>
              <a:buNone/>
            </a:pPr>
            <a:r>
              <a:rPr lang="en"/>
              <a:t>Needs more explanation: Cognitive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a:t>
            </a:r>
            <a:endParaRPr/>
          </a:p>
        </p:txBody>
      </p:sp>
      <p:sp>
        <p:nvSpPr>
          <p:cNvPr id="272" name="Google Shape;272;p4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Read a little bit about biological and biosocial theories…</a:t>
            </a:r>
            <a:endParaRPr/>
          </a:p>
          <a:p>
            <a:pPr indent="-342900" lvl="0" marL="457200" rtl="0" algn="l">
              <a:spcBef>
                <a:spcPts val="0"/>
              </a:spcBef>
              <a:spcAft>
                <a:spcPts val="0"/>
              </a:spcAft>
              <a:buSzPts val="1800"/>
              <a:buChar char="●"/>
            </a:pPr>
            <a:r>
              <a:rPr lang="en"/>
              <a:t>Ask questions via email (will be compiled into a big email unless you otherwise specify)</a:t>
            </a:r>
            <a:endParaRPr/>
          </a:p>
          <a:p>
            <a:pPr indent="-317500" lvl="1" marL="914400" rtl="0" algn="l">
              <a:spcBef>
                <a:spcPts val="0"/>
              </a:spcBef>
              <a:spcAft>
                <a:spcPts val="0"/>
              </a:spcAft>
              <a:buSzPts val="1400"/>
              <a:buChar char="○"/>
            </a:pPr>
            <a:r>
              <a:rPr lang="en"/>
              <a:t>Remember that all </a:t>
            </a:r>
            <a:r>
              <a:rPr lang="en"/>
              <a:t>correspondence</a:t>
            </a:r>
            <a:r>
              <a:rPr lang="en"/>
              <a:t> will be recorded</a:t>
            </a:r>
            <a:endParaRPr/>
          </a:p>
          <a:p>
            <a:pPr indent="-342900" lvl="0" marL="457200" rtl="0" algn="l">
              <a:spcBef>
                <a:spcPts val="0"/>
              </a:spcBef>
              <a:spcAft>
                <a:spcPts val="0"/>
              </a:spcAft>
              <a:buSzPts val="1800"/>
              <a:buChar char="●"/>
            </a:pPr>
            <a:r>
              <a:rPr lang="en"/>
              <a:t>See you next week!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important notes</a:t>
            </a:r>
            <a:endParaRPr/>
          </a:p>
        </p:txBody>
      </p:sp>
      <p:sp>
        <p:nvSpPr>
          <p:cNvPr id="99" name="Google Shape;99;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As you might have guessed, criminology is all about criminal behavior, which has ties with law enforcement, the law in general, and politics…</a:t>
            </a:r>
            <a:endParaRPr sz="1700"/>
          </a:p>
          <a:p>
            <a:pPr indent="-311150" lvl="1" marL="914400" rtl="0" algn="l">
              <a:spcBef>
                <a:spcPts val="0"/>
              </a:spcBef>
              <a:spcAft>
                <a:spcPts val="0"/>
              </a:spcAft>
              <a:buSzPts val="1300"/>
              <a:buChar char="○"/>
            </a:pPr>
            <a:r>
              <a:rPr lang="en" sz="1300"/>
              <a:t>In this class, we will be focusing on criminological theories and observations, but one of the goals of criminology is to figure out how to reduce crime</a:t>
            </a:r>
            <a:endParaRPr sz="1300"/>
          </a:p>
          <a:p>
            <a:pPr indent="-311150" lvl="1" marL="914400" rtl="0" algn="l">
              <a:spcBef>
                <a:spcPts val="0"/>
              </a:spcBef>
              <a:spcAft>
                <a:spcPts val="0"/>
              </a:spcAft>
              <a:buSzPts val="1300"/>
              <a:buChar char="○"/>
            </a:pPr>
            <a:r>
              <a:rPr lang="en" sz="1300"/>
              <a:t>You are more than welcome to propose various solutions on how to reduce crime</a:t>
            </a:r>
            <a:endParaRPr sz="1300"/>
          </a:p>
          <a:p>
            <a:pPr indent="-336550" lvl="0" marL="457200" rtl="0" algn="l">
              <a:spcBef>
                <a:spcPts val="0"/>
              </a:spcBef>
              <a:spcAft>
                <a:spcPts val="0"/>
              </a:spcAft>
              <a:buSzPts val="1700"/>
              <a:buChar char="●"/>
            </a:pPr>
            <a:r>
              <a:rPr lang="en" sz="1700"/>
              <a:t>One of the skills that you may be learning in school is how to write a counterargument</a:t>
            </a:r>
            <a:endParaRPr sz="1700"/>
          </a:p>
          <a:p>
            <a:pPr indent="-311150" lvl="1" marL="914400" rtl="0" algn="l">
              <a:spcBef>
                <a:spcPts val="0"/>
              </a:spcBef>
              <a:spcAft>
                <a:spcPts val="0"/>
              </a:spcAft>
              <a:buSzPts val="1300"/>
              <a:buChar char="○"/>
            </a:pPr>
            <a:r>
              <a:rPr lang="en" sz="1300"/>
              <a:t>This involves looking at both sides of an argument</a:t>
            </a:r>
            <a:endParaRPr sz="1300"/>
          </a:p>
          <a:p>
            <a:pPr indent="-311150" lvl="1" marL="914400" rtl="0" algn="l">
              <a:spcBef>
                <a:spcPts val="0"/>
              </a:spcBef>
              <a:spcAft>
                <a:spcPts val="0"/>
              </a:spcAft>
              <a:buSzPts val="1300"/>
              <a:buChar char="○"/>
            </a:pPr>
            <a:r>
              <a:rPr lang="en" sz="1300"/>
              <a:t>This also involves creating claims with good evidence and analysis</a:t>
            </a:r>
            <a:endParaRPr sz="1300"/>
          </a:p>
          <a:p>
            <a:pPr indent="-311150" lvl="1" marL="914400" rtl="0" algn="l">
              <a:spcBef>
                <a:spcPts val="0"/>
              </a:spcBef>
              <a:spcAft>
                <a:spcPts val="0"/>
              </a:spcAft>
              <a:buSzPts val="1300"/>
              <a:buChar char="○"/>
            </a:pPr>
            <a:r>
              <a:rPr lang="en" sz="1300"/>
              <a:t>Please be respectful when listening to views that may oppose (or even support) you own views</a:t>
            </a:r>
            <a:endParaRPr sz="1300"/>
          </a:p>
          <a:p>
            <a:pPr indent="-336550" lvl="0" marL="457200" rtl="0" algn="l">
              <a:spcBef>
                <a:spcPts val="0"/>
              </a:spcBef>
              <a:spcAft>
                <a:spcPts val="0"/>
              </a:spcAft>
              <a:buSzPts val="1700"/>
              <a:buChar char="●"/>
            </a:pPr>
            <a:r>
              <a:rPr lang="en" sz="1700"/>
              <a:t>Want to bring in the concepts of Diversity, Equity, and Inclusion</a:t>
            </a:r>
            <a:endParaRPr sz="1700"/>
          </a:p>
          <a:p>
            <a:pPr indent="-311150" lvl="1" marL="914400" rtl="0" algn="l">
              <a:spcBef>
                <a:spcPts val="0"/>
              </a:spcBef>
              <a:spcAft>
                <a:spcPts val="0"/>
              </a:spcAft>
              <a:buSzPts val="1300"/>
              <a:buChar char="○"/>
            </a:pPr>
            <a:r>
              <a:rPr lang="en" sz="1300"/>
              <a:t>Playlist of Middle Ground: https://www.youtube.com/watch?v=3SjuC0PYscU&amp;list=PLBVNJo7nhINSjBZdNezW15PzOTCc-10m9</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1</a:t>
            </a:r>
            <a:endParaRPr/>
          </a:p>
        </p:txBody>
      </p:sp>
      <p:sp>
        <p:nvSpPr>
          <p:cNvPr id="105" name="Google Shape;105;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question do criminologists try to answer?</a:t>
            </a:r>
            <a:endParaRPr/>
          </a:p>
          <a:p>
            <a:pPr indent="-342900" lvl="0" marL="457200" rtl="0" algn="l">
              <a:spcBef>
                <a:spcPts val="1600"/>
              </a:spcBef>
              <a:spcAft>
                <a:spcPts val="0"/>
              </a:spcAft>
              <a:buSzPts val="1800"/>
              <a:buAutoNum type="alphaLcPeriod"/>
            </a:pPr>
            <a:r>
              <a:rPr lang="en"/>
              <a:t>How can someone be convicted of a crime?</a:t>
            </a:r>
            <a:endParaRPr/>
          </a:p>
          <a:p>
            <a:pPr indent="-342900" lvl="0" marL="457200" rtl="0" algn="l">
              <a:spcBef>
                <a:spcPts val="0"/>
              </a:spcBef>
              <a:spcAft>
                <a:spcPts val="0"/>
              </a:spcAft>
              <a:buSzPts val="1800"/>
              <a:buAutoNum type="alphaLcPeriod"/>
            </a:pPr>
            <a:r>
              <a:rPr lang="en"/>
              <a:t>What does the evidence from the crime scene tell us?</a:t>
            </a:r>
            <a:endParaRPr/>
          </a:p>
          <a:p>
            <a:pPr indent="-342900" lvl="0" marL="457200" rtl="0" algn="l">
              <a:spcBef>
                <a:spcPts val="0"/>
              </a:spcBef>
              <a:spcAft>
                <a:spcPts val="0"/>
              </a:spcAft>
              <a:buSzPts val="1800"/>
              <a:buAutoNum type="alphaLcPeriod"/>
            </a:pPr>
            <a:r>
              <a:rPr lang="en"/>
              <a:t>What is the “perfect” crime?</a:t>
            </a:r>
            <a:endParaRPr/>
          </a:p>
          <a:p>
            <a:pPr indent="-342900" lvl="0" marL="457200" rtl="0" algn="l">
              <a:spcBef>
                <a:spcPts val="0"/>
              </a:spcBef>
              <a:spcAft>
                <a:spcPts val="0"/>
              </a:spcAft>
              <a:buSzPts val="1800"/>
              <a:buAutoNum type="alphaLcPeriod"/>
            </a:pPr>
            <a:r>
              <a:rPr lang="en"/>
              <a:t>Why do people do crime?</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1(Answer)</a:t>
            </a:r>
            <a:endParaRPr/>
          </a:p>
        </p:txBody>
      </p:sp>
      <p:sp>
        <p:nvSpPr>
          <p:cNvPr id="111" name="Google Shape;111;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question do criminologists try to answer?</a:t>
            </a:r>
            <a:endParaRPr/>
          </a:p>
          <a:p>
            <a:pPr indent="-342900" lvl="0" marL="457200" rtl="0" algn="l">
              <a:spcBef>
                <a:spcPts val="1600"/>
              </a:spcBef>
              <a:spcAft>
                <a:spcPts val="0"/>
              </a:spcAft>
              <a:buSzPts val="1800"/>
              <a:buAutoNum type="alphaLcPeriod"/>
            </a:pPr>
            <a:r>
              <a:rPr lang="en"/>
              <a:t>How can someone be convicted of a crime? (more for lawyers)</a:t>
            </a:r>
            <a:endParaRPr/>
          </a:p>
          <a:p>
            <a:pPr indent="-342900" lvl="0" marL="457200" rtl="0" algn="l">
              <a:spcBef>
                <a:spcPts val="0"/>
              </a:spcBef>
              <a:spcAft>
                <a:spcPts val="0"/>
              </a:spcAft>
              <a:buSzPts val="1800"/>
              <a:buAutoNum type="alphaLcPeriod"/>
            </a:pPr>
            <a:r>
              <a:rPr lang="en"/>
              <a:t>What does the evidence from the crime scene tell us? (more for forensics)</a:t>
            </a:r>
            <a:endParaRPr/>
          </a:p>
          <a:p>
            <a:pPr indent="-342900" lvl="0" marL="457200" rtl="0" algn="l">
              <a:spcBef>
                <a:spcPts val="0"/>
              </a:spcBef>
              <a:spcAft>
                <a:spcPts val="0"/>
              </a:spcAft>
              <a:buSzPts val="1800"/>
              <a:buAutoNum type="alphaLcPeriod"/>
            </a:pPr>
            <a:r>
              <a:rPr lang="en"/>
              <a:t>What is the “perfect” crime? (more of a thought experiment)</a:t>
            </a:r>
            <a:endParaRPr/>
          </a:p>
          <a:p>
            <a:pPr indent="-342900" lvl="0" marL="457200" rtl="0" algn="l">
              <a:spcBef>
                <a:spcPts val="0"/>
              </a:spcBef>
              <a:spcAft>
                <a:spcPts val="0"/>
              </a:spcAft>
              <a:buSzPts val="1800"/>
              <a:buAutoNum type="alphaLcPeriod"/>
            </a:pPr>
            <a:r>
              <a:rPr b="1" lang="en"/>
              <a:t>Why do people do crime?</a:t>
            </a:r>
            <a:endParaRPr b="1"/>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Criminology?</a:t>
            </a:r>
            <a:endParaRPr/>
          </a:p>
        </p:txBody>
      </p:sp>
      <p:sp>
        <p:nvSpPr>
          <p:cNvPr id="117" name="Google Shape;117;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If you look up the definition...</a:t>
            </a:r>
            <a:endParaRPr/>
          </a:p>
          <a:p>
            <a:pPr indent="-317500" lvl="1" marL="914400" rtl="0" algn="l">
              <a:spcBef>
                <a:spcPts val="0"/>
              </a:spcBef>
              <a:spcAft>
                <a:spcPts val="0"/>
              </a:spcAft>
              <a:buSzPts val="1400"/>
              <a:buChar char="○"/>
            </a:pPr>
            <a:r>
              <a:rPr lang="en"/>
              <a:t>According to Google, “The scientific study of crime and criminals”</a:t>
            </a:r>
            <a:endParaRPr/>
          </a:p>
          <a:p>
            <a:pPr indent="-317500" lvl="1" marL="914400" rtl="0" algn="l">
              <a:spcBef>
                <a:spcPts val="0"/>
              </a:spcBef>
              <a:spcAft>
                <a:spcPts val="0"/>
              </a:spcAft>
              <a:buSzPts val="1400"/>
              <a:buChar char="○"/>
            </a:pPr>
            <a:r>
              <a:rPr lang="en"/>
              <a:t>According to Wikipedia, “The study of crime and deviant behavior”</a:t>
            </a:r>
            <a:endParaRPr/>
          </a:p>
          <a:p>
            <a:pPr indent="-342900" lvl="0" marL="457200" rtl="0" algn="l">
              <a:spcBef>
                <a:spcPts val="0"/>
              </a:spcBef>
              <a:spcAft>
                <a:spcPts val="0"/>
              </a:spcAft>
              <a:buSzPts val="1800"/>
              <a:buChar char="●"/>
            </a:pPr>
            <a:r>
              <a:rPr lang="en"/>
              <a:t>What do criminologists do?</a:t>
            </a:r>
            <a:endParaRPr/>
          </a:p>
          <a:p>
            <a:pPr indent="-317500" lvl="1" marL="914400" rtl="0" algn="l">
              <a:spcBef>
                <a:spcPts val="0"/>
              </a:spcBef>
              <a:spcAft>
                <a:spcPts val="0"/>
              </a:spcAft>
              <a:buSzPts val="1400"/>
              <a:buChar char="○"/>
            </a:pPr>
            <a:r>
              <a:rPr lang="en"/>
              <a:t>Why do people do crime?</a:t>
            </a:r>
            <a:endParaRPr/>
          </a:p>
          <a:p>
            <a:pPr indent="-317500" lvl="1" marL="914400" rtl="0" algn="l">
              <a:spcBef>
                <a:spcPts val="0"/>
              </a:spcBef>
              <a:spcAft>
                <a:spcPts val="0"/>
              </a:spcAft>
              <a:buSzPts val="1400"/>
              <a:buChar char="○"/>
            </a:pPr>
            <a:r>
              <a:rPr lang="en"/>
              <a:t>Mindset and motivations</a:t>
            </a:r>
            <a:endParaRPr/>
          </a:p>
          <a:p>
            <a:pPr indent="-317500" lvl="1" marL="914400" rtl="0" algn="l">
              <a:spcBef>
                <a:spcPts val="0"/>
              </a:spcBef>
              <a:spcAft>
                <a:spcPts val="0"/>
              </a:spcAft>
              <a:buSzPts val="1400"/>
              <a:buChar char="○"/>
            </a:pPr>
            <a:r>
              <a:rPr lang="en"/>
              <a:t>Figure out how to reduce/prevent crime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Slide</a:t>
            </a:r>
            <a:endParaRPr/>
          </a:p>
        </p:txBody>
      </p:sp>
      <p:sp>
        <p:nvSpPr>
          <p:cNvPr id="123" name="Google Shape;123;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Besides Tom Cruise, what do these two movies have in common?</a:t>
            </a:r>
            <a:endParaRPr/>
          </a:p>
          <a:p>
            <a:pPr indent="-342900" lvl="0" marL="457200" rtl="0" algn="l">
              <a:spcBef>
                <a:spcPts val="0"/>
              </a:spcBef>
              <a:spcAft>
                <a:spcPts val="0"/>
              </a:spcAft>
              <a:buSzPts val="1800"/>
              <a:buChar char="●"/>
            </a:pPr>
            <a:r>
              <a:rPr lang="en"/>
              <a:t>Both involve the prediction of the future (though </a:t>
            </a:r>
            <a:r>
              <a:rPr i="1" lang="en"/>
              <a:t>The Minority Report</a:t>
            </a:r>
            <a:r>
              <a:rPr lang="en"/>
              <a:t> is about pre-crime)</a:t>
            </a:r>
            <a:endParaRPr/>
          </a:p>
        </p:txBody>
      </p:sp>
      <p:pic>
        <p:nvPicPr>
          <p:cNvPr id="124" name="Google Shape;124;p19"/>
          <p:cNvPicPr preferRelativeResize="0"/>
          <p:nvPr/>
        </p:nvPicPr>
        <p:blipFill>
          <a:blip r:embed="rId3">
            <a:alphaModFix/>
          </a:blip>
          <a:stretch>
            <a:fillRect/>
          </a:stretch>
        </p:blipFill>
        <p:spPr>
          <a:xfrm>
            <a:off x="3445850" y="2097625"/>
            <a:ext cx="1832125" cy="2714875"/>
          </a:xfrm>
          <a:prstGeom prst="rect">
            <a:avLst/>
          </a:prstGeom>
          <a:noFill/>
          <a:ln>
            <a:noFill/>
          </a:ln>
        </p:spPr>
      </p:pic>
      <p:pic>
        <p:nvPicPr>
          <p:cNvPr id="125" name="Google Shape;125;p19"/>
          <p:cNvPicPr preferRelativeResize="0"/>
          <p:nvPr/>
        </p:nvPicPr>
        <p:blipFill>
          <a:blip r:embed="rId4">
            <a:alphaModFix/>
          </a:blip>
          <a:stretch>
            <a:fillRect/>
          </a:stretch>
        </p:blipFill>
        <p:spPr>
          <a:xfrm>
            <a:off x="6142000" y="2097625"/>
            <a:ext cx="1832125" cy="2714876"/>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Criminological Theories Overview</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Dividing Up Criminological Theories</a:t>
            </a:r>
            <a:endParaRPr/>
          </a:p>
        </p:txBody>
      </p:sp>
      <p:sp>
        <p:nvSpPr>
          <p:cNvPr id="136" name="Google Shape;136;p21"/>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Micro (today and next week):</a:t>
            </a:r>
            <a:endParaRPr u="sng"/>
          </a:p>
          <a:p>
            <a:pPr indent="-317500" lvl="0" marL="457200" rtl="0" algn="l">
              <a:spcBef>
                <a:spcPts val="1600"/>
              </a:spcBef>
              <a:spcAft>
                <a:spcPts val="0"/>
              </a:spcAft>
              <a:buSzPts val="1400"/>
              <a:buChar char="●"/>
            </a:pPr>
            <a:r>
              <a:rPr lang="en"/>
              <a:t>Individual</a:t>
            </a:r>
            <a:endParaRPr/>
          </a:p>
          <a:p>
            <a:pPr indent="-304800" lvl="1" marL="914400" rtl="0" algn="l">
              <a:spcBef>
                <a:spcPts val="0"/>
              </a:spcBef>
              <a:spcAft>
                <a:spcPts val="0"/>
              </a:spcAft>
              <a:buSzPts val="1200"/>
              <a:buChar char="○"/>
            </a:pPr>
            <a:r>
              <a:rPr lang="en"/>
              <a:t>Rational Choice</a:t>
            </a:r>
            <a:endParaRPr/>
          </a:p>
          <a:p>
            <a:pPr indent="-304800" lvl="1" marL="914400" rtl="0" algn="l">
              <a:spcBef>
                <a:spcPts val="0"/>
              </a:spcBef>
              <a:spcAft>
                <a:spcPts val="0"/>
              </a:spcAft>
              <a:buSzPts val="1200"/>
              <a:buChar char="○"/>
            </a:pPr>
            <a:r>
              <a:rPr lang="en"/>
              <a:t>Routine Activities</a:t>
            </a:r>
            <a:endParaRPr/>
          </a:p>
          <a:p>
            <a:pPr indent="-304800" lvl="1" marL="914400" rtl="0" algn="l">
              <a:spcBef>
                <a:spcPts val="0"/>
              </a:spcBef>
              <a:spcAft>
                <a:spcPts val="0"/>
              </a:spcAft>
              <a:buSzPts val="1200"/>
              <a:buChar char="○"/>
            </a:pPr>
            <a:r>
              <a:rPr lang="en"/>
              <a:t>Biological/Biosocial</a:t>
            </a:r>
            <a:endParaRPr/>
          </a:p>
          <a:p>
            <a:pPr indent="-304800" lvl="1" marL="914400" rtl="0" algn="l">
              <a:spcBef>
                <a:spcPts val="0"/>
              </a:spcBef>
              <a:spcAft>
                <a:spcPts val="0"/>
              </a:spcAft>
              <a:buSzPts val="1200"/>
              <a:buChar char="○"/>
            </a:pPr>
            <a:r>
              <a:rPr lang="en"/>
              <a:t>Psychological</a:t>
            </a:r>
            <a:endParaRPr/>
          </a:p>
          <a:p>
            <a:pPr indent="-317500" lvl="0" marL="457200" rtl="0" algn="l">
              <a:spcBef>
                <a:spcPts val="0"/>
              </a:spcBef>
              <a:spcAft>
                <a:spcPts val="0"/>
              </a:spcAft>
              <a:buSzPts val="1400"/>
              <a:buChar char="●"/>
            </a:pPr>
            <a:r>
              <a:rPr lang="en"/>
              <a:t>Social Process</a:t>
            </a:r>
            <a:endParaRPr/>
          </a:p>
          <a:p>
            <a:pPr indent="-304800" lvl="1" marL="914400" rtl="0" algn="l">
              <a:spcBef>
                <a:spcPts val="0"/>
              </a:spcBef>
              <a:spcAft>
                <a:spcPts val="0"/>
              </a:spcAft>
              <a:buSzPts val="1200"/>
              <a:buChar char="○"/>
            </a:pPr>
            <a:r>
              <a:rPr lang="en"/>
              <a:t>Differential Association</a:t>
            </a:r>
            <a:endParaRPr/>
          </a:p>
          <a:p>
            <a:pPr indent="-304800" lvl="1" marL="914400" rtl="0" algn="l">
              <a:spcBef>
                <a:spcPts val="0"/>
              </a:spcBef>
              <a:spcAft>
                <a:spcPts val="0"/>
              </a:spcAft>
              <a:buSzPts val="1200"/>
              <a:buChar char="○"/>
            </a:pPr>
            <a:r>
              <a:rPr lang="en"/>
              <a:t>Social Learning</a:t>
            </a:r>
            <a:endParaRPr/>
          </a:p>
          <a:p>
            <a:pPr indent="-304800" lvl="1" marL="914400" rtl="0" algn="l">
              <a:spcBef>
                <a:spcPts val="0"/>
              </a:spcBef>
              <a:spcAft>
                <a:spcPts val="0"/>
              </a:spcAft>
              <a:buSzPts val="1200"/>
              <a:buChar char="○"/>
            </a:pPr>
            <a:r>
              <a:rPr lang="en"/>
              <a:t>Self-Control</a:t>
            </a:r>
            <a:endParaRPr/>
          </a:p>
          <a:p>
            <a:pPr indent="-317500" lvl="0" marL="457200" rtl="0" algn="l">
              <a:spcBef>
                <a:spcPts val="0"/>
              </a:spcBef>
              <a:spcAft>
                <a:spcPts val="0"/>
              </a:spcAft>
              <a:buSzPts val="1400"/>
              <a:buChar char="●"/>
            </a:pPr>
            <a:r>
              <a:rPr lang="en"/>
              <a:t>These theories are more about the criminals themselves</a:t>
            </a:r>
            <a:endParaRPr/>
          </a:p>
          <a:p>
            <a:pPr indent="0" lvl="0" marL="0" rtl="0" algn="l">
              <a:spcBef>
                <a:spcPts val="1600"/>
              </a:spcBef>
              <a:spcAft>
                <a:spcPts val="1600"/>
              </a:spcAft>
              <a:buNone/>
            </a:pPr>
            <a:r>
              <a:t/>
            </a:r>
            <a:endParaRPr/>
          </a:p>
        </p:txBody>
      </p:sp>
      <p:sp>
        <p:nvSpPr>
          <p:cNvPr id="137" name="Google Shape;137;p21"/>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Macro (two weeks from now):</a:t>
            </a:r>
            <a:endParaRPr/>
          </a:p>
          <a:p>
            <a:pPr indent="-317500" lvl="0" marL="457200" rtl="0" algn="l">
              <a:spcBef>
                <a:spcPts val="1600"/>
              </a:spcBef>
              <a:spcAft>
                <a:spcPts val="0"/>
              </a:spcAft>
              <a:buSzPts val="1400"/>
              <a:buChar char="●"/>
            </a:pPr>
            <a:r>
              <a:rPr lang="en"/>
              <a:t>Structural</a:t>
            </a:r>
            <a:endParaRPr/>
          </a:p>
          <a:p>
            <a:pPr indent="-304800" lvl="1" marL="914400" rtl="0" algn="l">
              <a:spcBef>
                <a:spcPts val="0"/>
              </a:spcBef>
              <a:spcAft>
                <a:spcPts val="0"/>
              </a:spcAft>
              <a:buSzPts val="1200"/>
              <a:buChar char="○"/>
            </a:pPr>
            <a:r>
              <a:rPr lang="en"/>
              <a:t>Social Disorganization</a:t>
            </a:r>
            <a:endParaRPr/>
          </a:p>
          <a:p>
            <a:pPr indent="-304800" lvl="1" marL="914400" rtl="0" algn="l">
              <a:spcBef>
                <a:spcPts val="0"/>
              </a:spcBef>
              <a:spcAft>
                <a:spcPts val="0"/>
              </a:spcAft>
              <a:buSzPts val="1200"/>
              <a:buChar char="○"/>
            </a:pPr>
            <a:r>
              <a:rPr lang="en"/>
              <a:t>Anomie/Strain</a:t>
            </a:r>
            <a:endParaRPr/>
          </a:p>
          <a:p>
            <a:pPr indent="-317500" lvl="0" marL="457200" rtl="0" algn="l">
              <a:spcBef>
                <a:spcPts val="0"/>
              </a:spcBef>
              <a:spcAft>
                <a:spcPts val="0"/>
              </a:spcAft>
              <a:buSzPts val="1400"/>
              <a:buChar char="●"/>
            </a:pPr>
            <a:r>
              <a:rPr lang="en"/>
              <a:t>Critical</a:t>
            </a:r>
            <a:endParaRPr/>
          </a:p>
          <a:p>
            <a:pPr indent="-304800" lvl="1" marL="914400" rtl="0" algn="l">
              <a:spcBef>
                <a:spcPts val="0"/>
              </a:spcBef>
              <a:spcAft>
                <a:spcPts val="0"/>
              </a:spcAft>
              <a:buSzPts val="1200"/>
              <a:buChar char="○"/>
            </a:pPr>
            <a:r>
              <a:rPr lang="en"/>
              <a:t>Critical</a:t>
            </a:r>
            <a:endParaRPr/>
          </a:p>
          <a:p>
            <a:pPr indent="-304800" lvl="1" marL="914400" rtl="0" algn="l">
              <a:spcBef>
                <a:spcPts val="0"/>
              </a:spcBef>
              <a:spcAft>
                <a:spcPts val="0"/>
              </a:spcAft>
              <a:buSzPts val="1200"/>
              <a:buChar char="○"/>
            </a:pPr>
            <a:r>
              <a:rPr lang="en"/>
              <a:t>Radical</a:t>
            </a:r>
            <a:endParaRPr/>
          </a:p>
          <a:p>
            <a:pPr indent="-304800" lvl="1" marL="914400" rtl="0" algn="l">
              <a:spcBef>
                <a:spcPts val="0"/>
              </a:spcBef>
              <a:spcAft>
                <a:spcPts val="0"/>
              </a:spcAft>
              <a:buSzPts val="1200"/>
              <a:buChar char="○"/>
            </a:pPr>
            <a:r>
              <a:rPr lang="en"/>
              <a:t>Feminist</a:t>
            </a:r>
            <a:endParaRPr/>
          </a:p>
          <a:p>
            <a:pPr indent="-304800" lvl="1" marL="914400" rtl="0" algn="l">
              <a:spcBef>
                <a:spcPts val="0"/>
              </a:spcBef>
              <a:spcAft>
                <a:spcPts val="0"/>
              </a:spcAft>
              <a:buSzPts val="1200"/>
              <a:buChar char="○"/>
            </a:pPr>
            <a:r>
              <a:rPr lang="en"/>
              <a:t>Postmodernism</a:t>
            </a:r>
            <a:endParaRPr/>
          </a:p>
          <a:p>
            <a:pPr indent="-304800" lvl="1" marL="914400" rtl="0" algn="l">
              <a:spcBef>
                <a:spcPts val="0"/>
              </a:spcBef>
              <a:spcAft>
                <a:spcPts val="0"/>
              </a:spcAft>
              <a:buSzPts val="1200"/>
              <a:buChar char="○"/>
            </a:pPr>
            <a:r>
              <a:rPr lang="en"/>
              <a:t>Cultural</a:t>
            </a:r>
            <a:endParaRPr/>
          </a:p>
          <a:p>
            <a:pPr indent="-304800" lvl="1" marL="914400" rtl="0" algn="l">
              <a:spcBef>
                <a:spcPts val="0"/>
              </a:spcBef>
              <a:spcAft>
                <a:spcPts val="0"/>
              </a:spcAft>
              <a:buSzPts val="1200"/>
              <a:buChar char="○"/>
            </a:pPr>
            <a:r>
              <a:rPr lang="en"/>
              <a:t>Peacemaking</a:t>
            </a:r>
            <a:endParaRPr/>
          </a:p>
          <a:p>
            <a:pPr indent="-304800" lvl="1" marL="914400" rtl="0" algn="l">
              <a:spcBef>
                <a:spcPts val="0"/>
              </a:spcBef>
              <a:spcAft>
                <a:spcPts val="0"/>
              </a:spcAft>
              <a:buSzPts val="1200"/>
              <a:buChar char="○"/>
            </a:pPr>
            <a:r>
              <a:rPr lang="en"/>
              <a:t>Restorative Justice</a:t>
            </a:r>
            <a:endParaRPr/>
          </a:p>
          <a:p>
            <a:pPr indent="-317500" lvl="0" marL="457200" rtl="0" algn="l">
              <a:spcBef>
                <a:spcPts val="0"/>
              </a:spcBef>
              <a:spcAft>
                <a:spcPts val="0"/>
              </a:spcAft>
              <a:buSzPts val="1400"/>
              <a:buChar char="●"/>
            </a:pPr>
            <a:r>
              <a:rPr lang="en"/>
              <a:t>These theories are more about the “system”</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